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85" r:id="rId2"/>
    <p:sldId id="313" r:id="rId3"/>
    <p:sldId id="329" r:id="rId4"/>
    <p:sldId id="324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6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12" r:id="rId27"/>
    <p:sldId id="276" r:id="rId28"/>
    <p:sldId id="277" r:id="rId29"/>
    <p:sldId id="27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11" r:id="rId40"/>
    <p:sldId id="327" r:id="rId41"/>
    <p:sldId id="328" r:id="rId42"/>
    <p:sldId id="308" r:id="rId43"/>
    <p:sldId id="309" r:id="rId44"/>
    <p:sldId id="310" r:id="rId45"/>
    <p:sldId id="348" r:id="rId46"/>
    <p:sldId id="340" r:id="rId47"/>
    <p:sldId id="345" r:id="rId48"/>
    <p:sldId id="343" r:id="rId49"/>
    <p:sldId id="347" r:id="rId50"/>
    <p:sldId id="346" r:id="rId51"/>
    <p:sldId id="342" r:id="rId52"/>
  </p:sldIdLst>
  <p:sldSz cx="9144000" cy="6858000" type="screen4x3"/>
  <p:notesSz cx="6883400" cy="10033000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FF"/>
    <a:srgbClr val="FF9900"/>
    <a:srgbClr val="FFFF00"/>
    <a:srgbClr val="A5002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97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529763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6E6791D-477F-4E2F-A10C-4CA0721A40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EA85-3E0F-434F-95B1-914B7A3B1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E3D5-7E40-4FEF-84E7-7B383D31F1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0D55-DA5B-441A-92D5-A98BA61CA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4415-C70A-454D-9F3D-F0DB219377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13E9-E8F1-417C-B62F-1A61C3A359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F927-EBED-4BDF-ABCD-A01655B14F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EF9A-43F7-4F10-8073-3C469959A4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30E4-654E-45FC-BF94-068E2282D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C7CB-EA7B-4C59-B2E3-FA72D2B8EE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1186-6776-49CF-986C-12115F6746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C8E64-8D73-435A-8E85-0006A125A4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5A8129E4-8415-46D3-98DB-57711AA492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2474912"/>
          </a:xfrm>
        </p:spPr>
        <p:txBody>
          <a:bodyPr/>
          <a:lstStyle/>
          <a:p>
            <a:pPr eaLnBrk="1" hangingPunct="1"/>
            <a:r>
              <a:rPr lang="sv-SE" sz="8000" smtClean="0">
                <a:solidFill>
                  <a:schemeClr val="accent2"/>
                </a:solidFill>
                <a:latin typeface="Comic Sans MS" pitchFamily="66" charset="0"/>
              </a:rPr>
              <a:t>Scenkonstens publik</a:t>
            </a:r>
            <a:endParaRPr lang="sv-SE" sz="6600" smtClean="0">
              <a:solidFill>
                <a:schemeClr val="accent2"/>
              </a:solidFill>
              <a:latin typeface="Berlin Sans FB Demi" pitchFamily="34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81525"/>
            <a:ext cx="6400800" cy="1630363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Rudolf Antoni</a:t>
            </a:r>
          </a:p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SOM-institutet</a:t>
            </a:r>
          </a:p>
          <a:p>
            <a:pPr eaLnBrk="1" hangingPunct="1"/>
            <a:endParaRPr lang="sv-SE" smtClean="0">
              <a:solidFill>
                <a:schemeClr val="accent2"/>
              </a:solidFill>
            </a:endParaRPr>
          </a:p>
        </p:txBody>
      </p:sp>
      <p:pic>
        <p:nvPicPr>
          <p:cNvPr id="52228" name="Picture 3" descr="Teatermas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89363"/>
            <a:ext cx="2822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ursprung 1996-2006 (procent)</a:t>
            </a:r>
            <a:endParaRPr lang="sv-SE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Antalet svarande med utländsk bakgrund var 502 år 2006. </a:t>
            </a:r>
            <a:r>
              <a:rPr lang="sv-SE" sz="1200" b="1" i="1" smtClean="0"/>
              <a:t>Källa:</a:t>
            </a:r>
            <a:r>
              <a:rPr lang="sv-SE" sz="1200" smtClean="0"/>
              <a:t> Riks-SOM 1996-2006</a:t>
            </a:r>
            <a:endParaRPr lang="sv-SE" sz="1600" smtClean="0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9218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stad/landsbygd </a:t>
            </a:r>
            <a:r>
              <a:rPr lang="sv-SE" sz="2400" smtClean="0">
                <a:solidFill>
                  <a:schemeClr val="accent2"/>
                </a:solidFill>
              </a:rPr>
              <a:t>1998-2006 (procent)</a:t>
            </a:r>
            <a:endParaRPr lang="sv-SE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1998-2006</a:t>
            </a:r>
            <a:endParaRPr lang="sv-SE" sz="16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10242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hushållsinkomst i tkr </a:t>
            </a:r>
            <a:r>
              <a:rPr lang="sv-SE" sz="2400" smtClean="0">
                <a:solidFill>
                  <a:schemeClr val="accent2"/>
                </a:solidFill>
              </a:rPr>
              <a:t>1999-2006 (procent)</a:t>
            </a:r>
            <a:endParaRPr lang="sv-SE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1999-2006</a:t>
            </a:r>
            <a:endParaRPr lang="sv-SE" sz="160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04800" y="1295400"/>
          <a:ext cx="8497888" cy="4792663"/>
        </p:xfrm>
        <a:graphic>
          <a:graphicData uri="http://schemas.openxmlformats.org/presentationml/2006/ole">
            <p:oleObj spid="_x0000_s11266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facklig tillhörighet </a:t>
            </a:r>
            <a:r>
              <a:rPr lang="sv-SE" sz="2400" smtClean="0">
                <a:solidFill>
                  <a:schemeClr val="accent2"/>
                </a:solidFill>
              </a:rPr>
              <a:t>1989-2006 (procent)</a:t>
            </a:r>
            <a:endParaRPr lang="sv-SE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  <a:endParaRPr lang="sv-SE" sz="160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28600" y="1295400"/>
          <a:ext cx="8497888" cy="4792663"/>
        </p:xfrm>
        <a:graphic>
          <a:graphicData uri="http://schemas.openxmlformats.org/presentationml/2006/ole">
            <p:oleObj spid="_x0000_s12290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ideologi 1989-2006 (procent)</a:t>
            </a:r>
            <a:endParaRPr lang="sv-SE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  <a:endParaRPr lang="sv-SE" sz="160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28600" y="1295400"/>
          <a:ext cx="8497888" cy="4792663"/>
        </p:xfrm>
        <a:graphic>
          <a:graphicData uri="http://schemas.openxmlformats.org/presentationml/2006/ole">
            <p:oleObj spid="_x0000_s13314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partisympati 1989-2006 (procent)</a:t>
            </a:r>
            <a:endParaRPr lang="sv-SE" smtClean="0"/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19800"/>
            <a:ext cx="86106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Observera att skalan endast går från 30-80 procent. Andelen sd-sympatisörer som gick på teater någon gång 2006 var 17 procent. 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</a:p>
        </p:txBody>
      </p:sp>
      <p:graphicFrame>
        <p:nvGraphicFramePr>
          <p:cNvPr id="14338" name="Object 1029"/>
          <p:cNvGraphicFramePr>
            <a:graphicFrameLocks noChangeAspect="1"/>
          </p:cNvGraphicFramePr>
          <p:nvPr/>
        </p:nvGraphicFramePr>
        <p:xfrm>
          <a:off x="228600" y="1219200"/>
          <a:ext cx="8497888" cy="4792663"/>
        </p:xfrm>
        <a:graphic>
          <a:graphicData uri="http://schemas.openxmlformats.org/presentationml/2006/ole">
            <p:oleObj spid="_x0000_s14338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opera/musikal/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balett - kön &amp; ålder 2006 (procent)</a:t>
            </a:r>
            <a:endParaRPr lang="sv-SE" sz="3200" smtClean="0"/>
          </a:p>
        </p:txBody>
      </p:sp>
      <p:graphicFrame>
        <p:nvGraphicFramePr>
          <p:cNvPr id="15362" name="Object 1029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15362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15364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opera/musikal/balett - utbildning &amp; subjektiv klass 2006 (procent)</a:t>
            </a:r>
            <a:endParaRPr lang="sv-SE" sz="3200" smtClean="0"/>
          </a:p>
        </p:txBody>
      </p:sp>
      <p:graphicFrame>
        <p:nvGraphicFramePr>
          <p:cNvPr id="16386" name="Object 1027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16386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1638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opera/musikal/balett - stad/landsbygd &amp; inkomst 2006 (procent)</a:t>
            </a:r>
            <a:endParaRPr lang="sv-SE" sz="3200" smtClean="0"/>
          </a:p>
        </p:txBody>
      </p:sp>
      <p:graphicFrame>
        <p:nvGraphicFramePr>
          <p:cNvPr id="17410" name="Object 2051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17410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17412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opera/musikal/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balett - ideologisk position 2006 (procent)</a:t>
            </a:r>
            <a:endParaRPr lang="sv-SE" smtClean="0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18434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Kulturaktiviteter 2006 </a:t>
            </a:r>
            <a:br>
              <a:rPr lang="sv-SE" sz="4000" smtClean="0">
                <a:solidFill>
                  <a:schemeClr val="accent2"/>
                </a:solidFill>
              </a:rPr>
            </a:br>
            <a:r>
              <a:rPr lang="sv-SE" sz="2400" smtClean="0">
                <a:solidFill>
                  <a:schemeClr val="accent2"/>
                </a:solidFill>
              </a:rPr>
              <a:t>(procent minst 1 gång/månad)</a:t>
            </a:r>
            <a:endParaRPr lang="sv-S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400800"/>
            <a:ext cx="8077200" cy="304800"/>
          </a:xfrm>
        </p:spPr>
        <p:txBody>
          <a:bodyPr/>
          <a:lstStyle/>
          <a:p>
            <a:pPr algn="l" eaLnBrk="1" hangingPunct="1"/>
            <a:r>
              <a:rPr lang="sv-SE" sz="1600" b="1" i="1" smtClean="0"/>
              <a:t>Källa:</a:t>
            </a:r>
            <a:r>
              <a:rPr lang="sv-SE" sz="1600" smtClean="0"/>
              <a:t> Riks-SOM 2006 och Väst-SOM 2006</a:t>
            </a:r>
            <a:endParaRPr lang="sv-SE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73038" y="1223963"/>
          <a:ext cx="8659812" cy="5110162"/>
        </p:xfrm>
        <a:graphic>
          <a:graphicData uri="http://schemas.openxmlformats.org/presentationml/2006/ole">
            <p:oleObj spid="_x0000_s1026" name="Diagram" r:id="rId3" imgW="8658454" imgH="5105705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opera/musikal/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balett - kulturvanor 2006 (procent)</a:t>
            </a:r>
            <a:endParaRPr lang="sv-SE" smtClean="0"/>
          </a:p>
        </p:txBody>
      </p:sp>
      <p:graphicFrame>
        <p:nvGraphicFramePr>
          <p:cNvPr id="19458" name="Object 2051"/>
          <p:cNvGraphicFramePr>
            <a:graphicFrameLocks noChangeAspect="1"/>
          </p:cNvGraphicFramePr>
          <p:nvPr/>
        </p:nvGraphicFramePr>
        <p:xfrm>
          <a:off x="688975" y="1592263"/>
          <a:ext cx="7645400" cy="4348162"/>
        </p:xfrm>
        <a:graphic>
          <a:graphicData uri="http://schemas.openxmlformats.org/presentationml/2006/ole">
            <p:oleObj spid="_x0000_s19458" name="Diagram" r:id="rId3" imgW="7648956" imgH="4353154" progId="MSGraph.Chart.8">
              <p:embed followColorScheme="full"/>
            </p:oleObj>
          </a:graphicData>
        </a:graphic>
      </p:graphicFrame>
      <p:sp>
        <p:nvSpPr>
          <p:cNvPr id="19460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  <p:sp>
        <p:nvSpPr>
          <p:cNvPr id="19461" name="Text Box 2053"/>
          <p:cNvSpPr txBox="1">
            <a:spLocks noChangeArrowheads="1"/>
          </p:cNvSpPr>
          <p:nvPr/>
        </p:nvSpPr>
        <p:spPr bwMode="auto">
          <a:xfrm>
            <a:off x="1524000" y="1447800"/>
            <a:ext cx="2971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Times New Roman" pitchFamily="18" charset="0"/>
              </a:rPr>
              <a:t>Går på teater</a:t>
            </a:r>
            <a:endParaRPr lang="sv-SE" sz="2400">
              <a:latin typeface="Times New Roman" pitchFamily="18" charset="0"/>
            </a:endParaRPr>
          </a:p>
        </p:txBody>
      </p:sp>
      <p:sp>
        <p:nvSpPr>
          <p:cNvPr id="19462" name="Text Box 2054"/>
          <p:cNvSpPr txBox="1">
            <a:spLocks noChangeArrowheads="1"/>
          </p:cNvSpPr>
          <p:nvPr/>
        </p:nvSpPr>
        <p:spPr bwMode="auto">
          <a:xfrm>
            <a:off x="5029200" y="1447800"/>
            <a:ext cx="2971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Times New Roman" pitchFamily="18" charset="0"/>
              </a:rPr>
              <a:t>Går på konsert</a:t>
            </a:r>
            <a:endParaRPr lang="sv-SE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konsert med klassisk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musik - kön &amp; ålder 2006 (procent)</a:t>
            </a:r>
          </a:p>
        </p:txBody>
      </p:sp>
      <p:graphicFrame>
        <p:nvGraphicFramePr>
          <p:cNvPr id="20482" name="Object 1027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20482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204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konsert med klassisk musik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- utbildning &amp; subjektiv klass 2006 (procent)</a:t>
            </a:r>
          </a:p>
        </p:txBody>
      </p:sp>
      <p:graphicFrame>
        <p:nvGraphicFramePr>
          <p:cNvPr id="21506" name="Object 1027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21506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215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konsert med klassisk musik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- stad/landsbygd &amp; inkomst 2006 (procent)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22530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konsert med klassisk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musik - ideologisk position 2006 (procent)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688975" y="1454150"/>
          <a:ext cx="7645400" cy="4486275"/>
        </p:xfrm>
        <a:graphic>
          <a:graphicData uri="http://schemas.openxmlformats.org/presentationml/2006/ole">
            <p:oleObj spid="_x0000_s23554" name="Diagram" r:id="rId3" imgW="7648956" imgH="4486656" progId="MSGraph.Chart.8">
              <p:embed followColorScheme="full"/>
            </p:oleObj>
          </a:graphicData>
        </a:graphic>
      </p:graphicFrame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som går på konsert med klassisk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3200" smtClean="0">
                <a:solidFill>
                  <a:schemeClr val="accent2"/>
                </a:solidFill>
              </a:rPr>
              <a:t>musik - kulturvanor 2006 (procent)</a:t>
            </a:r>
            <a:endParaRPr lang="sv-SE" smtClean="0"/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688975" y="1592263"/>
          <a:ext cx="7645400" cy="4348162"/>
        </p:xfrm>
        <a:graphic>
          <a:graphicData uri="http://schemas.openxmlformats.org/presentationml/2006/ole">
            <p:oleObj spid="_x0000_s24578" name="Diagram" r:id="rId3" imgW="7648956" imgH="4353154" progId="MSGraph.Chart.8">
              <p:embed followColorScheme="full"/>
            </p:oleObj>
          </a:graphicData>
        </a:graphic>
      </p:graphicFrame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19800"/>
            <a:ext cx="64008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Väst-SOM 2006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29718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Times New Roman" pitchFamily="18" charset="0"/>
              </a:rPr>
              <a:t>Går på </a:t>
            </a:r>
            <a:br>
              <a:rPr lang="sv-SE" sz="24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sv-SE" sz="2400" b="1">
                <a:solidFill>
                  <a:schemeClr val="bg1"/>
                </a:solidFill>
                <a:latin typeface="Times New Roman" pitchFamily="18" charset="0"/>
              </a:rPr>
              <a:t>teater</a:t>
            </a:r>
            <a:endParaRPr lang="sv-SE" sz="2400">
              <a:latin typeface="Times New Roman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29200" y="1447800"/>
            <a:ext cx="29718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Times New Roman" pitchFamily="18" charset="0"/>
              </a:rPr>
              <a:t>Går på opera/musikal/balett</a:t>
            </a:r>
            <a:endParaRPr lang="sv-SE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10 kategorier scenkonst</a:t>
            </a:r>
            <a:endParaRPr lang="sv-SE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Klassisk teater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Modern teater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Samhällsinriktad teater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Komedi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Fars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Musikal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Opera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Klassisk musik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Klassisk balett</a:t>
            </a:r>
          </a:p>
          <a:p>
            <a:pPr eaLnBrk="1" hangingPunct="1"/>
            <a:r>
              <a:rPr lang="sv-SE" sz="2800" smtClean="0">
                <a:solidFill>
                  <a:schemeClr val="accent2"/>
                </a:solidFill>
              </a:rPr>
              <a:t>Annan dans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50825" y="1700213"/>
          <a:ext cx="8620125" cy="5000625"/>
        </p:xfrm>
        <a:graphic>
          <a:graphicData uri="http://schemas.openxmlformats.org/presentationml/2006/ole">
            <p:oleObj spid="_x0000_s25602" name="Diagram" r:id="rId3" imgW="8620103" imgH="5000707" progId="MSGraph.Chart.8">
              <p:embed followColorScheme="full"/>
            </p:oleObj>
          </a:graphicData>
        </a:graphic>
      </p:graphicFrame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Inställning till teater och annan scenkonst (procent)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71550" y="321310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36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763713" y="3500438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30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555875" y="364490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26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348038" y="2276475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65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140200" y="285273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48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932363" y="2420938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60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724525" y="37163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23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6516688" y="3500438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30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7308850" y="386080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17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8101013" y="3500438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400" b="1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50825" y="1700213"/>
          <a:ext cx="8620125" cy="5000625"/>
        </p:xfrm>
        <a:graphic>
          <a:graphicData uri="http://schemas.openxmlformats.org/presentationml/2006/ole">
            <p:oleObj spid="_x0000_s26626" name="Diagram" r:id="rId3" imgW="8620103" imgH="5000707" progId="MSGraph.Chart.8">
              <p:embed followColorScheme="full"/>
            </p:oleObj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ingen uppfattning om inställningen till teater och annan scenkonst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836613"/>
          <a:ext cx="9144000" cy="5864225"/>
        </p:xfrm>
        <a:graphic>
          <a:graphicData uri="http://schemas.openxmlformats.org/presentationml/2006/ole">
            <p:oleObj spid="_x0000_s27650" name="Diagram" r:id="rId3" imgW="8620103" imgH="5000707" progId="MSGraph.Chart.8">
              <p:embed followColorScheme="full"/>
            </p:oleObj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557338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Inställningen till teater och annan scenkonst (procentbalans)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Kulturaktiviteter 2006 </a:t>
            </a:r>
            <a:br>
              <a:rPr lang="sv-SE" sz="4000" smtClean="0">
                <a:solidFill>
                  <a:schemeClr val="accent2"/>
                </a:solidFill>
              </a:rPr>
            </a:br>
            <a:r>
              <a:rPr lang="sv-SE" sz="2400" smtClean="0">
                <a:solidFill>
                  <a:schemeClr val="accent2"/>
                </a:solidFill>
              </a:rPr>
              <a:t>(procent minst någon gång/år)</a:t>
            </a:r>
            <a:endParaRPr lang="sv-SE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400800"/>
            <a:ext cx="8077200" cy="304800"/>
          </a:xfrm>
        </p:spPr>
        <p:txBody>
          <a:bodyPr/>
          <a:lstStyle/>
          <a:p>
            <a:pPr algn="l" eaLnBrk="1" hangingPunct="1"/>
            <a:r>
              <a:rPr lang="sv-SE" sz="1600" b="1" i="1" smtClean="0"/>
              <a:t>Källa:</a:t>
            </a:r>
            <a:r>
              <a:rPr lang="sv-SE" sz="1600" smtClean="0"/>
              <a:t> Riks-SOM 2006 och Väst-SOM 2006</a:t>
            </a:r>
            <a:endParaRPr lang="sv-SE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3038" y="1223963"/>
          <a:ext cx="8659812" cy="5110162"/>
        </p:xfrm>
        <a:graphic>
          <a:graphicData uri="http://schemas.openxmlformats.org/presentationml/2006/ole">
            <p:oleObj spid="_x0000_s2050" name="Diagram" r:id="rId3" imgW="8658454" imgH="5105705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28674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412875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 teater och annan scenkonst - kön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50825" y="1268413"/>
          <a:ext cx="8620125" cy="5432425"/>
        </p:xfrm>
        <a:graphic>
          <a:graphicData uri="http://schemas.openxmlformats.org/presentationml/2006/ole">
            <p:oleObj spid="_x0000_s29698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341438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 teater och annan scenkonst - ålder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0722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557338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 teater och annan scenkonst - utbildning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1746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341438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</a:t>
            </a:r>
            <a:r>
              <a:rPr lang="sv-SE" sz="3200" smtClean="0">
                <a:solidFill>
                  <a:schemeClr val="accent2"/>
                </a:solidFill>
              </a:rPr>
              <a:t> teater och annan scenkonst – subjektiv klass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2770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557338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 teater och annan scenkonst – stad/land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3794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196975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</a:t>
            </a:r>
            <a:r>
              <a:rPr lang="sv-SE" sz="3200" smtClean="0">
                <a:solidFill>
                  <a:schemeClr val="accent2"/>
                </a:solidFill>
              </a:rPr>
              <a:t> teater och annan scenkonst - hushållsinkomst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4818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196975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</a:t>
            </a:r>
            <a:r>
              <a:rPr lang="sv-SE" sz="3200" smtClean="0">
                <a:solidFill>
                  <a:schemeClr val="accent2"/>
                </a:solidFill>
              </a:rPr>
              <a:t> teater och annan scenkonst - ideologisk placering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5842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196975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accent2"/>
                </a:solidFill>
              </a:rPr>
              <a:t>Gillar</a:t>
            </a:r>
            <a:r>
              <a:rPr lang="sv-SE" sz="3200" smtClean="0">
                <a:solidFill>
                  <a:schemeClr val="accent2"/>
                </a:solidFill>
              </a:rPr>
              <a:t> teater och annan scenkonst - teaterbesök (procent)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6866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81087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med offentliga medel (procentbalans,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7890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81087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med offentliga medel (procent,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Teaterbesök 1989-2006 (procent)</a:t>
            </a:r>
            <a:endParaRPr lang="sv-SE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3074" name="Diagram" r:id="rId3" imgW="8496605" imgH="4791456" progId="MSGraph.Chart.8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248400"/>
            <a:ext cx="3505200" cy="304800"/>
          </a:xfrm>
        </p:spPr>
        <p:txBody>
          <a:bodyPr/>
          <a:lstStyle/>
          <a:p>
            <a:pPr algn="l" eaLnBrk="1" hangingPunct="1"/>
            <a:r>
              <a:rPr lang="sv-SE" sz="1600" b="1" i="1" smtClean="0"/>
              <a:t>Källa:</a:t>
            </a:r>
            <a:r>
              <a:rPr lang="sv-SE" sz="1600" smtClean="0"/>
              <a:t> Riks-SOM 1989-2006</a:t>
            </a:r>
            <a:endParaRPr lang="sv-SE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8914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81087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med offentliga medel - kön (procentbalans,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39938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81087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med offentliga medel - ålder (procentbalans,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40962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91513" cy="1081087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teater med offentliga medel – partisympati </a:t>
            </a:r>
            <a:r>
              <a:rPr lang="sv-SE" sz="2000" smtClean="0">
                <a:solidFill>
                  <a:schemeClr val="accent2"/>
                </a:solidFill>
              </a:rPr>
              <a:t>(procentbalans Väst-SOM 2006)</a:t>
            </a:r>
            <a:endParaRPr lang="sv-SE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41986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80400" cy="1368425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opera/musikal/balett med offentliga medel – partisympati </a:t>
            </a:r>
            <a:br>
              <a:rPr lang="sv-SE" sz="3200" smtClean="0">
                <a:solidFill>
                  <a:schemeClr val="accent2"/>
                </a:solidFill>
              </a:rPr>
            </a:br>
            <a:r>
              <a:rPr lang="sv-SE" sz="2000" smtClean="0">
                <a:solidFill>
                  <a:schemeClr val="accent2"/>
                </a:solidFill>
              </a:rPr>
              <a:t>(procentbalans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0"/>
          <p:cNvGraphicFramePr>
            <a:graphicFrameLocks noChangeAspect="1"/>
          </p:cNvGraphicFramePr>
          <p:nvPr/>
        </p:nvGraphicFramePr>
        <p:xfrm>
          <a:off x="250825" y="1341438"/>
          <a:ext cx="8620125" cy="5359400"/>
        </p:xfrm>
        <a:graphic>
          <a:graphicData uri="http://schemas.openxmlformats.org/presentationml/2006/ole">
            <p:oleObj spid="_x0000_s43010" name="Diagram" r:id="rId3" imgW="8620354" imgH="5000854" progId="MSGraph.Chart.8">
              <p:embed followColorScheme="full"/>
            </p:oleObj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80400" cy="1368425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Viktigt att stödja konserter med klassisk musik med offentliga medel – partisympati </a:t>
            </a:r>
            <a:r>
              <a:rPr lang="sv-SE" sz="2000" smtClean="0">
                <a:solidFill>
                  <a:schemeClr val="accent2"/>
                </a:solidFill>
              </a:rPr>
              <a:t>(procentbalans Väst-SOM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  <a:t>Vem är då </a:t>
            </a:r>
            <a:b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</a:br>
            <a: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  <a:t/>
            </a:r>
            <a:b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</a:br>
            <a: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  <a:t/>
            </a:r>
            <a:b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</a:br>
            <a: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  <a:t/>
            </a:r>
            <a:b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</a:br>
            <a:r>
              <a:rPr lang="sv-SE" sz="7500" smtClean="0">
                <a:solidFill>
                  <a:srgbClr val="9966FF"/>
                </a:solidFill>
                <a:latin typeface="Comic Sans MS" pitchFamily="66" charset="0"/>
              </a:rPr>
              <a:t>teaterbesökaren?</a:t>
            </a:r>
            <a:endParaRPr lang="sv-SE" sz="8800" smtClean="0">
              <a:latin typeface="Comic Sans MS" pitchFamily="66" charset="0"/>
            </a:endParaRPr>
          </a:p>
        </p:txBody>
      </p:sp>
      <p:graphicFrame>
        <p:nvGraphicFramePr>
          <p:cNvPr id="44034" name="Object 0"/>
          <p:cNvGraphicFramePr>
            <a:graphicFrameLocks noChangeAspect="1"/>
          </p:cNvGraphicFramePr>
          <p:nvPr/>
        </p:nvGraphicFramePr>
        <p:xfrm>
          <a:off x="2438400" y="1676400"/>
          <a:ext cx="4449763" cy="3573463"/>
        </p:xfrm>
        <a:graphic>
          <a:graphicData uri="http://schemas.openxmlformats.org/presentationml/2006/ole">
            <p:oleObj spid="_x0000_s44034" name="Bild" r:id="rId3" imgW="4448880" imgH="357264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Livsstil bland teaterbesökare och andra 2006 (procent)</a:t>
            </a:r>
            <a:endParaRPr lang="sv-SE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324600"/>
            <a:ext cx="80010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</a:t>
            </a:r>
            <a:endParaRPr lang="sv-SE" sz="1600" smtClean="0"/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45058" name="Diagram" r:id="rId3" imgW="7744054" imgH="46296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Livsstil bland teaterbesökare och andra 2006 (procent)</a:t>
            </a:r>
            <a:endParaRPr lang="sv-SE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324600"/>
            <a:ext cx="80010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</a:t>
            </a:r>
            <a:endParaRPr lang="sv-SE" sz="1600" smtClean="0"/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46082" name="Diagram" r:id="rId3" imgW="7744054" imgH="46296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Livsstil bland teaterbesökare och andra 2006 (procent)</a:t>
            </a:r>
            <a:endParaRPr lang="sv-SE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324600"/>
            <a:ext cx="80010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</a:t>
            </a:r>
            <a:endParaRPr lang="sv-SE" sz="1600" smtClean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47106" name="Diagram" r:id="rId3" imgW="7744054" imgH="46296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Livsstil bland teaterbesökare och andra 2006 (procent)</a:t>
            </a:r>
            <a:endParaRPr lang="sv-SE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324600"/>
            <a:ext cx="80010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</a:t>
            </a:r>
            <a:endParaRPr lang="sv-SE" sz="1600" smtClean="0"/>
          </a:p>
        </p:txBody>
      </p:sp>
      <p:graphicFrame>
        <p:nvGraphicFramePr>
          <p:cNvPr id="48130" name="Object 0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48130" name="Diagram" r:id="rId3" imgW="7744054" imgH="46296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Går på teater minst 4 gånger/år </a:t>
            </a:r>
            <a:br>
              <a:rPr lang="sv-SE" sz="4000" smtClean="0">
                <a:solidFill>
                  <a:schemeClr val="accent2"/>
                </a:solidFill>
              </a:rPr>
            </a:br>
            <a:r>
              <a:rPr lang="sv-SE" sz="4000" smtClean="0">
                <a:solidFill>
                  <a:schemeClr val="accent2"/>
                </a:solidFill>
              </a:rPr>
              <a:t>1989-2006 (procent)</a:t>
            </a:r>
            <a:endParaRPr lang="sv-SE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248400"/>
            <a:ext cx="3505200" cy="304800"/>
          </a:xfrm>
        </p:spPr>
        <p:txBody>
          <a:bodyPr/>
          <a:lstStyle/>
          <a:p>
            <a:pPr algn="l" eaLnBrk="1" hangingPunct="1"/>
            <a:r>
              <a:rPr lang="sv-SE" sz="1600" b="1" i="1" smtClean="0"/>
              <a:t>Källa:</a:t>
            </a:r>
            <a:r>
              <a:rPr lang="sv-SE" sz="1600" smtClean="0"/>
              <a:t> Riks-SOM 1989-2006</a:t>
            </a:r>
            <a:endParaRPr lang="sv-SE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28600" y="1219200"/>
          <a:ext cx="8497888" cy="4792663"/>
        </p:xfrm>
        <a:graphic>
          <a:graphicData uri="http://schemas.openxmlformats.org/presentationml/2006/ole">
            <p:oleObj spid="_x0000_s4098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Livsstil bland teaterbesökare och andra 2006 (procent)</a:t>
            </a:r>
            <a:endParaRPr lang="sv-SE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324600"/>
            <a:ext cx="8001000" cy="3810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</a:t>
            </a:r>
            <a:endParaRPr lang="sv-SE" sz="1600" smtClean="0"/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49154" name="Diagram" r:id="rId3" imgW="7744054" imgH="46296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chemeClr val="accent2"/>
                </a:solidFill>
              </a:rPr>
              <a:t>Andel mycket nöjd med livet beroende på fritidsaktiviteter 2006 (procent)</a:t>
            </a:r>
            <a:endParaRPr lang="sv-SE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2484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Källa:</a:t>
            </a:r>
            <a:r>
              <a:rPr lang="sv-SE" sz="1200" smtClean="0"/>
              <a:t> Riks-SOM 2006 undantaget resultatet för opera/musikal/balett samt konsert med klassisk musik. Dessa är hämtade från Väst-SOM 2006</a:t>
            </a:r>
            <a:endParaRPr lang="sv-SE" sz="1600" smtClean="0"/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384175" y="1298575"/>
          <a:ext cx="8448675" cy="5035550"/>
        </p:xfrm>
        <a:graphic>
          <a:graphicData uri="http://schemas.openxmlformats.org/presentationml/2006/ole">
            <p:oleObj spid="_x0000_s50178" name="Diagram" r:id="rId3" imgW="7744054" imgH="4619854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kön 1989-2006 (procent)</a:t>
            </a:r>
            <a:endParaRPr lang="sv-SE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  <a:endParaRPr lang="sv-SE" sz="16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5122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ålder 1989-2006 (procent)</a:t>
            </a:r>
            <a:endParaRPr lang="sv-SE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  <a:endParaRPr lang="sv-SE" sz="1600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6146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utbildning </a:t>
            </a:r>
            <a:r>
              <a:rPr lang="sv-SE" sz="2400" smtClean="0">
                <a:solidFill>
                  <a:schemeClr val="accent2"/>
                </a:solidFill>
              </a:rPr>
              <a:t>1996-2006 (procent)</a:t>
            </a:r>
            <a:endParaRPr lang="sv-SE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1996-2006</a:t>
            </a:r>
            <a:endParaRPr lang="sv-SE" sz="16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7170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sv-SE" sz="4000" smtClean="0">
                <a:solidFill>
                  <a:schemeClr val="accent2"/>
                </a:solidFill>
              </a:rPr>
              <a:t>Andel som går på teater fördelat på subjektiv familjeklass </a:t>
            </a:r>
            <a:r>
              <a:rPr lang="sv-SE" sz="2400" smtClean="0">
                <a:solidFill>
                  <a:schemeClr val="accent2"/>
                </a:solidFill>
              </a:rPr>
              <a:t>1989-2006 (procent)</a:t>
            </a:r>
            <a:endParaRPr lang="sv-SE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0"/>
            <a:ext cx="8001000" cy="609600"/>
          </a:xfrm>
        </p:spPr>
        <p:txBody>
          <a:bodyPr/>
          <a:lstStyle/>
          <a:p>
            <a:pPr algn="l" eaLnBrk="1" hangingPunct="1"/>
            <a:r>
              <a:rPr lang="sv-SE" sz="1200" b="1" i="1" smtClean="0"/>
              <a:t>Kommentar: </a:t>
            </a:r>
            <a:r>
              <a:rPr lang="sv-SE" sz="1200" smtClean="0"/>
              <a:t>Diagrammet visar andelen som gått på teater minst någon gång under de senaste 12 månaderna. </a:t>
            </a:r>
            <a:r>
              <a:rPr lang="sv-SE" sz="1200" b="1" i="1" smtClean="0"/>
              <a:t>Källa:</a:t>
            </a:r>
            <a:r>
              <a:rPr lang="sv-SE" sz="1200" smtClean="0"/>
              <a:t> Riks-SOM 1989-2006</a:t>
            </a:r>
            <a:endParaRPr lang="sv-SE" sz="16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04800" y="1219200"/>
          <a:ext cx="8497888" cy="4792663"/>
        </p:xfrm>
        <a:graphic>
          <a:graphicData uri="http://schemas.openxmlformats.org/presentationml/2006/ole">
            <p:oleObj spid="_x0000_s8194" name="Diagram" r:id="rId3" imgW="8496605" imgH="4791456" progId="MSGraph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885</Words>
  <Application>Microsoft Office PowerPoint</Application>
  <PresentationFormat>Bildspel på skärmen (4:3)</PresentationFormat>
  <Paragraphs>107</Paragraphs>
  <Slides>51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51</vt:i4>
      </vt:variant>
    </vt:vector>
  </HeadingPairs>
  <TitlesOfParts>
    <vt:vector size="59" baseType="lpstr">
      <vt:lpstr>Arial</vt:lpstr>
      <vt:lpstr>Calibri</vt:lpstr>
      <vt:lpstr>Comic Sans MS</vt:lpstr>
      <vt:lpstr>Berlin Sans FB Demi</vt:lpstr>
      <vt:lpstr>Times New Roman</vt:lpstr>
      <vt:lpstr>Standardformgivning</vt:lpstr>
      <vt:lpstr>Microsoft Graph 97-diagram</vt:lpstr>
      <vt:lpstr>Microsoft Word-bild</vt:lpstr>
      <vt:lpstr>Scenkonstens publik</vt:lpstr>
      <vt:lpstr>Kulturaktiviteter 2006  (procent minst 1 gång/månad)</vt:lpstr>
      <vt:lpstr>Kulturaktiviteter 2006  (procent minst någon gång/år)</vt:lpstr>
      <vt:lpstr>Teaterbesök 1989-2006 (procent)</vt:lpstr>
      <vt:lpstr>Går på teater minst 4 gånger/år  1989-2006 (procent)</vt:lpstr>
      <vt:lpstr>Andel som går på teater fördelat på kön 1989-2006 (procent)</vt:lpstr>
      <vt:lpstr>Andel som går på teater fördelat på ålder 1989-2006 (procent)</vt:lpstr>
      <vt:lpstr>Andel som går på teater fördelat på utbildning 1996-2006 (procent)</vt:lpstr>
      <vt:lpstr>Andel som går på teater fördelat på subjektiv familjeklass 1989-2006 (procent)</vt:lpstr>
      <vt:lpstr>Andel som går på teater fördelat på ursprung 1996-2006 (procent)</vt:lpstr>
      <vt:lpstr>Andel som går på teater fördelat på stad/landsbygd 1998-2006 (procent)</vt:lpstr>
      <vt:lpstr>Andel som går på teater fördelat på hushållsinkomst i tkr 1999-2006 (procent)</vt:lpstr>
      <vt:lpstr>Andel som går på teater fördelat på facklig tillhörighet 1989-2006 (procent)</vt:lpstr>
      <vt:lpstr>Andel som går på teater fördelat på ideologi 1989-2006 (procent)</vt:lpstr>
      <vt:lpstr>Andel som går på teater fördelat på partisympati 1989-2006 (procent)</vt:lpstr>
      <vt:lpstr>Andel som går på opera/musikal/  balett - kön &amp; ålder 2006 (procent)</vt:lpstr>
      <vt:lpstr>Andel som går på opera/musikal/balett - utbildning &amp; subjektiv klass 2006 (procent)</vt:lpstr>
      <vt:lpstr>Andel som går på opera/musikal/balett - stad/landsbygd &amp; inkomst 2006 (procent)</vt:lpstr>
      <vt:lpstr>Andel som går på opera/musikal/  balett - ideologisk position 2006 (procent)</vt:lpstr>
      <vt:lpstr>Andel som går på opera/musikal/  balett - kulturvanor 2006 (procent)</vt:lpstr>
      <vt:lpstr>Andel som går på konsert med klassisk  musik - kön &amp; ålder 2006 (procent)</vt:lpstr>
      <vt:lpstr>Andel som går på konsert med klassisk musik  - utbildning &amp; subjektiv klass 2006 (procent)</vt:lpstr>
      <vt:lpstr>Andel som går på konsert med klassisk musik  - stad/landsbygd &amp; inkomst 2006 (procent)</vt:lpstr>
      <vt:lpstr>Andel som går på konsert med klassisk  musik - ideologisk position 2006 (procent)</vt:lpstr>
      <vt:lpstr>Andel som går på konsert med klassisk  musik - kulturvanor 2006 (procent)</vt:lpstr>
      <vt:lpstr>10 kategorier scenkonst</vt:lpstr>
      <vt:lpstr>Inställning till teater och annan scenkonst (procent)</vt:lpstr>
      <vt:lpstr>Andel ingen uppfattning om inställningen till teater och annan scenkonst (procent)</vt:lpstr>
      <vt:lpstr>Inställningen till teater och annan scenkonst (procentbalans)</vt:lpstr>
      <vt:lpstr>Gillar teater och annan scenkonst - kön (procent)</vt:lpstr>
      <vt:lpstr>Gillar teater och annan scenkonst - ålder (procent)</vt:lpstr>
      <vt:lpstr>Gillar teater och annan scenkonst - utbildning (procent)</vt:lpstr>
      <vt:lpstr>Gillar teater och annan scenkonst – subjektiv klass (procent)</vt:lpstr>
      <vt:lpstr>Gillar teater och annan scenkonst – stad/land (procent)</vt:lpstr>
      <vt:lpstr>Gillar teater och annan scenkonst - hushållsinkomst (procent)</vt:lpstr>
      <vt:lpstr>Gillar teater och annan scenkonst - ideologisk placering (procent)</vt:lpstr>
      <vt:lpstr>Gillar teater och annan scenkonst - teaterbesök (procent)</vt:lpstr>
      <vt:lpstr>Viktigt att stödja med offentliga medel (procentbalans, Väst-SOM 2006)</vt:lpstr>
      <vt:lpstr>Viktigt att stödja med offentliga medel (procent, Väst-SOM 2006)</vt:lpstr>
      <vt:lpstr>Viktigt att stödja med offentliga medel - kön (procentbalans, Väst-SOM 2006)</vt:lpstr>
      <vt:lpstr>Viktigt att stödja med offentliga medel - ålder (procentbalans, Väst-SOM 2006)</vt:lpstr>
      <vt:lpstr>Viktigt att stödja teater med offentliga medel – partisympati (procentbalans Väst-SOM 2006)</vt:lpstr>
      <vt:lpstr>Viktigt att stödja opera/musikal/balett med offentliga medel – partisympati  (procentbalans Väst-SOM 2006)</vt:lpstr>
      <vt:lpstr>Viktigt att stödja konserter med klassisk musik med offentliga medel – partisympati (procentbalans Väst-SOM 2006)</vt:lpstr>
      <vt:lpstr>Vem är då     teaterbesökaren?</vt:lpstr>
      <vt:lpstr>Livsstil bland teaterbesökare och andra 2006 (procent)</vt:lpstr>
      <vt:lpstr>Livsstil bland teaterbesökare och andra 2006 (procent)</vt:lpstr>
      <vt:lpstr>Livsstil bland teaterbesökare och andra 2006 (procent)</vt:lpstr>
      <vt:lpstr>Livsstil bland teaterbesökare och andra 2006 (procent)</vt:lpstr>
      <vt:lpstr>Livsstil bland teaterbesökare och andra 2006 (procent)</vt:lpstr>
      <vt:lpstr>Andel mycket nöjd med livet beroende på fritidsaktiviteter 2006 (procent)</vt:lpstr>
    </vt:vector>
  </TitlesOfParts>
  <Company>JMG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社会见解媒介 学院</dc:title>
  <dc:creator>Rudolf Antoni</dc:creator>
  <cp:lastModifiedBy>Helena</cp:lastModifiedBy>
  <cp:revision>111</cp:revision>
  <dcterms:created xsi:type="dcterms:W3CDTF">2006-01-30T13:34:07Z</dcterms:created>
  <dcterms:modified xsi:type="dcterms:W3CDTF">2012-10-22T14:03:04Z</dcterms:modified>
</cp:coreProperties>
</file>