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3" r:id="rId3"/>
    <p:sldId id="332" r:id="rId4"/>
    <p:sldId id="336" r:id="rId5"/>
    <p:sldId id="337" r:id="rId6"/>
    <p:sldId id="338" r:id="rId7"/>
    <p:sldId id="339" r:id="rId8"/>
    <p:sldId id="278" r:id="rId9"/>
    <p:sldId id="277" r:id="rId10"/>
    <p:sldId id="273" r:id="rId11"/>
    <p:sldId id="347" r:id="rId12"/>
    <p:sldId id="274" r:id="rId13"/>
    <p:sldId id="276" r:id="rId14"/>
    <p:sldId id="285" r:id="rId15"/>
    <p:sldId id="286" r:id="rId16"/>
    <p:sldId id="359" r:id="rId17"/>
    <p:sldId id="360" r:id="rId18"/>
    <p:sldId id="361" r:id="rId19"/>
    <p:sldId id="362" r:id="rId20"/>
    <p:sldId id="355" r:id="rId21"/>
    <p:sldId id="356" r:id="rId22"/>
    <p:sldId id="271" r:id="rId23"/>
    <p:sldId id="257" r:id="rId24"/>
    <p:sldId id="259" r:id="rId25"/>
    <p:sldId id="260" r:id="rId26"/>
    <p:sldId id="261" r:id="rId27"/>
    <p:sldId id="262" r:id="rId28"/>
    <p:sldId id="263" r:id="rId29"/>
    <p:sldId id="264" r:id="rId30"/>
    <p:sldId id="315" r:id="rId31"/>
    <p:sldId id="297" r:id="rId32"/>
    <p:sldId id="298" r:id="rId33"/>
    <p:sldId id="300" r:id="rId34"/>
    <p:sldId id="301" r:id="rId35"/>
    <p:sldId id="302" r:id="rId36"/>
    <p:sldId id="358" r:id="rId37"/>
    <p:sldId id="316" r:id="rId38"/>
    <p:sldId id="309" r:id="rId39"/>
    <p:sldId id="310" r:id="rId40"/>
    <p:sldId id="311" r:id="rId41"/>
    <p:sldId id="312" r:id="rId42"/>
    <p:sldId id="313" r:id="rId43"/>
    <p:sldId id="317" r:id="rId44"/>
    <p:sldId id="314" r:id="rId45"/>
    <p:sldId id="318" r:id="rId46"/>
    <p:sldId id="319" r:id="rId47"/>
    <p:sldId id="320" r:id="rId48"/>
    <p:sldId id="321" r:id="rId49"/>
    <p:sldId id="322" r:id="rId50"/>
    <p:sldId id="341" r:id="rId51"/>
    <p:sldId id="342" r:id="rId52"/>
    <p:sldId id="343" r:id="rId53"/>
    <p:sldId id="344" r:id="rId54"/>
    <p:sldId id="326" r:id="rId55"/>
    <p:sldId id="327" r:id="rId56"/>
    <p:sldId id="352" r:id="rId57"/>
    <p:sldId id="348" r:id="rId58"/>
    <p:sldId id="353" r:id="rId59"/>
    <p:sldId id="357" r:id="rId60"/>
    <p:sldId id="354" r:id="rId6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336699"/>
    <a:srgbClr val="FFFF00"/>
    <a:srgbClr val="FF0000"/>
    <a:srgbClr val="0000FF"/>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65" d="100"/>
          <a:sy n="65" d="100"/>
        </p:scale>
        <p:origin x="-45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615F8C65-1CEA-4C2B-91CC-8CAF9DD6ED2A}" type="slidenum">
              <a:rPr lang="sv-SE"/>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0F797850-3332-48D9-93AF-49A497737B91}"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4DE0CA5A-AD74-4297-8F53-351C84965137}" type="slidenum">
              <a:rPr lang="sv-SE"/>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smtClean="0"/>
              <a:t>Klicka här för att ändra format</a:t>
            </a:r>
            <a:endParaRPr lang="sv-SE"/>
          </a:p>
        </p:txBody>
      </p:sp>
      <p:sp>
        <p:nvSpPr>
          <p:cNvPr id="3" name="Platshållare för diagram 2"/>
          <p:cNvSpPr>
            <a:spLocks noGrp="1"/>
          </p:cNvSpPr>
          <p:nvPr>
            <p:ph type="chart" idx="1"/>
          </p:nvPr>
        </p:nvSpPr>
        <p:spPr>
          <a:xfrm>
            <a:off x="457200" y="1600200"/>
            <a:ext cx="8229600" cy="4525963"/>
          </a:xfrm>
        </p:spPr>
        <p:txBody>
          <a:bodyPr/>
          <a:lstStyle/>
          <a:p>
            <a:endParaRPr lang="sv-SE"/>
          </a:p>
        </p:txBody>
      </p:sp>
      <p:sp>
        <p:nvSpPr>
          <p:cNvPr id="4" name="Platshållare för datum 3"/>
          <p:cNvSpPr>
            <a:spLocks noGrp="1"/>
          </p:cNvSpPr>
          <p:nvPr>
            <p:ph type="dt" sz="half" idx="10"/>
          </p:nvPr>
        </p:nvSpPr>
        <p:spPr>
          <a:xfrm>
            <a:off x="457200" y="6245225"/>
            <a:ext cx="2133600" cy="476250"/>
          </a:xfrm>
        </p:spPr>
        <p:txBody>
          <a:bodyPr/>
          <a:lstStyle>
            <a:lvl1pPr>
              <a:defRPr/>
            </a:lvl1pPr>
          </a:lstStyle>
          <a:p>
            <a:endParaRPr lang="sv-SE"/>
          </a:p>
        </p:txBody>
      </p:sp>
      <p:sp>
        <p:nvSpPr>
          <p:cNvPr id="5" name="Platshållare för sidfot 4"/>
          <p:cNvSpPr>
            <a:spLocks noGrp="1"/>
          </p:cNvSpPr>
          <p:nvPr>
            <p:ph type="ftr" sz="quarter" idx="11"/>
          </p:nvPr>
        </p:nvSpPr>
        <p:spPr>
          <a:xfrm>
            <a:off x="3124200" y="6245225"/>
            <a:ext cx="2895600" cy="476250"/>
          </a:xfrm>
        </p:spPr>
        <p:txBody>
          <a:bodyPr/>
          <a:lstStyle>
            <a:lvl1pPr>
              <a:defRPr/>
            </a:lvl1pPr>
          </a:lstStyle>
          <a:p>
            <a:endParaRPr lang="sv-SE"/>
          </a:p>
        </p:txBody>
      </p:sp>
      <p:sp>
        <p:nvSpPr>
          <p:cNvPr id="6" name="Platshållare för bildnummer 5"/>
          <p:cNvSpPr>
            <a:spLocks noGrp="1"/>
          </p:cNvSpPr>
          <p:nvPr>
            <p:ph type="sldNum" sz="quarter" idx="12"/>
          </p:nvPr>
        </p:nvSpPr>
        <p:spPr>
          <a:xfrm>
            <a:off x="6553200" y="6245225"/>
            <a:ext cx="2133600" cy="476250"/>
          </a:xfrm>
        </p:spPr>
        <p:txBody>
          <a:bodyPr/>
          <a:lstStyle>
            <a:lvl1pPr>
              <a:defRPr/>
            </a:lvl1pPr>
          </a:lstStyle>
          <a:p>
            <a:fld id="{313B663C-5F0B-4804-B9EC-B6B82025E96D}" type="slidenum">
              <a:rPr lang="sv-SE"/>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Rubrik, diagram och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smtClean="0"/>
              <a:t>Klicka här för att ändra format</a:t>
            </a:r>
            <a:endParaRPr lang="sv-SE"/>
          </a:p>
        </p:txBody>
      </p:sp>
      <p:sp>
        <p:nvSpPr>
          <p:cNvPr id="3" name="Platshållare för diagram 2"/>
          <p:cNvSpPr>
            <a:spLocks noGrp="1"/>
          </p:cNvSpPr>
          <p:nvPr>
            <p:ph type="chart" sz="half" idx="1"/>
          </p:nvPr>
        </p:nvSpPr>
        <p:spPr>
          <a:xfrm>
            <a:off x="457200" y="1600200"/>
            <a:ext cx="4038600" cy="4525963"/>
          </a:xfrm>
        </p:spPr>
        <p:txBody>
          <a:bodyPr/>
          <a:lstStyle/>
          <a:p>
            <a:endParaRPr lang="sv-SE"/>
          </a:p>
        </p:txBody>
      </p:sp>
      <p:sp>
        <p:nvSpPr>
          <p:cNvPr id="4" name="Platshållare för text 3"/>
          <p:cNvSpPr>
            <a:spLocks noGrp="1"/>
          </p:cNvSpPr>
          <p:nvPr>
            <p:ph type="body" sz="half" idx="2"/>
          </p:nvPr>
        </p:nvSpPr>
        <p:spPr>
          <a:xfrm>
            <a:off x="4648200" y="1600200"/>
            <a:ext cx="4038600" cy="45259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245225"/>
            <a:ext cx="2133600" cy="476250"/>
          </a:xfrm>
        </p:spPr>
        <p:txBody>
          <a:bodyPr/>
          <a:lstStyle>
            <a:lvl1pPr>
              <a:defRPr/>
            </a:lvl1pPr>
          </a:lstStyle>
          <a:p>
            <a:endParaRPr lang="sv-SE"/>
          </a:p>
        </p:txBody>
      </p:sp>
      <p:sp>
        <p:nvSpPr>
          <p:cNvPr id="6" name="Platshållare för sidfot 5"/>
          <p:cNvSpPr>
            <a:spLocks noGrp="1"/>
          </p:cNvSpPr>
          <p:nvPr>
            <p:ph type="ftr" sz="quarter" idx="11"/>
          </p:nvPr>
        </p:nvSpPr>
        <p:spPr>
          <a:xfrm>
            <a:off x="3124200" y="6245225"/>
            <a:ext cx="2895600" cy="476250"/>
          </a:xfrm>
        </p:spPr>
        <p:txBody>
          <a:bodyPr/>
          <a:lstStyle>
            <a:lvl1pPr>
              <a:defRPr/>
            </a:lvl1pPr>
          </a:lstStyle>
          <a:p>
            <a:endParaRPr lang="sv-SE"/>
          </a:p>
        </p:txBody>
      </p:sp>
      <p:sp>
        <p:nvSpPr>
          <p:cNvPr id="7" name="Platshållare för bildnummer 6"/>
          <p:cNvSpPr>
            <a:spLocks noGrp="1"/>
          </p:cNvSpPr>
          <p:nvPr>
            <p:ph type="sldNum" sz="quarter" idx="12"/>
          </p:nvPr>
        </p:nvSpPr>
        <p:spPr>
          <a:xfrm>
            <a:off x="6553200" y="6245225"/>
            <a:ext cx="2133600" cy="476250"/>
          </a:xfrm>
        </p:spPr>
        <p:txBody>
          <a:bodyPr/>
          <a:lstStyle>
            <a:lvl1pPr>
              <a:defRPr/>
            </a:lvl1pPr>
          </a:lstStyle>
          <a:p>
            <a:fld id="{FD2491E0-9C22-443A-815C-F51DFA1FB752}" type="slidenum">
              <a:rPr lang="sv-SE"/>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F6064D9-6130-4143-92C7-B6E0E244230B}" type="slidenum">
              <a:rPr lang="sv-SE"/>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890D5B35-F473-4EC3-87FC-809E87043726}" type="slidenum">
              <a:rPr lang="sv-SE"/>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62B66F60-A118-4ADC-8CE9-A6E3C08704B3}" type="slidenum">
              <a:rPr lang="sv-SE"/>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sidfot 7"/>
          <p:cNvSpPr>
            <a:spLocks noGrp="1"/>
          </p:cNvSpPr>
          <p:nvPr>
            <p:ph type="ftr" sz="quarter" idx="11"/>
          </p:nvPr>
        </p:nvSpPr>
        <p:spPr/>
        <p:txBody>
          <a:bodyPr/>
          <a:lstStyle>
            <a:lvl1pPr>
              <a:defRPr/>
            </a:lvl1pPr>
          </a:lstStyle>
          <a:p>
            <a:endParaRPr lang="sv-SE"/>
          </a:p>
        </p:txBody>
      </p:sp>
      <p:sp>
        <p:nvSpPr>
          <p:cNvPr id="9" name="Platshållare för bildnummer 8"/>
          <p:cNvSpPr>
            <a:spLocks noGrp="1"/>
          </p:cNvSpPr>
          <p:nvPr>
            <p:ph type="sldNum" sz="quarter" idx="12"/>
          </p:nvPr>
        </p:nvSpPr>
        <p:spPr/>
        <p:txBody>
          <a:bodyPr/>
          <a:lstStyle>
            <a:lvl1pPr>
              <a:defRPr/>
            </a:lvl1pPr>
          </a:lstStyle>
          <a:p>
            <a:fld id="{2999B83C-17B7-4D5E-ADDB-70E3612BF2A9}"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sidfot 3"/>
          <p:cNvSpPr>
            <a:spLocks noGrp="1"/>
          </p:cNvSpPr>
          <p:nvPr>
            <p:ph type="ftr" sz="quarter" idx="11"/>
          </p:nvPr>
        </p:nvSpPr>
        <p:spPr/>
        <p:txBody>
          <a:bodyPr/>
          <a:lstStyle>
            <a:lvl1pPr>
              <a:defRPr/>
            </a:lvl1pPr>
          </a:lstStyle>
          <a:p>
            <a:endParaRPr lang="sv-SE"/>
          </a:p>
        </p:txBody>
      </p:sp>
      <p:sp>
        <p:nvSpPr>
          <p:cNvPr id="5" name="Platshållare för bildnummer 4"/>
          <p:cNvSpPr>
            <a:spLocks noGrp="1"/>
          </p:cNvSpPr>
          <p:nvPr>
            <p:ph type="sldNum" sz="quarter" idx="12"/>
          </p:nvPr>
        </p:nvSpPr>
        <p:spPr/>
        <p:txBody>
          <a:bodyPr/>
          <a:lstStyle>
            <a:lvl1pPr>
              <a:defRPr/>
            </a:lvl1pPr>
          </a:lstStyle>
          <a:p>
            <a:fld id="{ABD2BC6A-7328-42D5-BC8E-2C6F8F227F81}" type="slidenum">
              <a:rPr lang="sv-SE"/>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sidfot 2"/>
          <p:cNvSpPr>
            <a:spLocks noGrp="1"/>
          </p:cNvSpPr>
          <p:nvPr>
            <p:ph type="ftr" sz="quarter" idx="11"/>
          </p:nvPr>
        </p:nvSpPr>
        <p:spPr/>
        <p:txBody>
          <a:bodyPr/>
          <a:lstStyle>
            <a:lvl1pPr>
              <a:defRPr/>
            </a:lvl1pPr>
          </a:lstStyle>
          <a:p>
            <a:endParaRPr lang="sv-SE"/>
          </a:p>
        </p:txBody>
      </p:sp>
      <p:sp>
        <p:nvSpPr>
          <p:cNvPr id="4" name="Platshållare för bildnummer 3"/>
          <p:cNvSpPr>
            <a:spLocks noGrp="1"/>
          </p:cNvSpPr>
          <p:nvPr>
            <p:ph type="sldNum" sz="quarter" idx="12"/>
          </p:nvPr>
        </p:nvSpPr>
        <p:spPr/>
        <p:txBody>
          <a:bodyPr/>
          <a:lstStyle>
            <a:lvl1pPr>
              <a:defRPr/>
            </a:lvl1pPr>
          </a:lstStyle>
          <a:p>
            <a:fld id="{09F5D59F-A18F-4A2D-B8DC-E16D996B0B0F}"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560A7528-33B1-465A-9C27-8A649333A955}"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3E461419-3454-4C16-9CA2-CCB5720D534A}"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sv-S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AE323AA-5C9C-4ED5-9B73-8604AD780F42}"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diagram1.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diagram2.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Office_Excel-diagram3.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Office_Excel-diagram4.xls"/><Relationship Id="rId2" Type="http://schemas.openxmlformats.org/officeDocument/2006/relationships/slideLayout" Target="../slideLayouts/slideLayout4.xml"/><Relationship Id="rId1" Type="http://schemas.openxmlformats.org/officeDocument/2006/relationships/vmlDrawing" Target="../drawings/vmlDrawing11.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13.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 name="Picture 41" descr="jerry_hadley_narrowweb__300x472,2"/>
          <p:cNvPicPr>
            <a:picLocks noChangeAspect="1" noChangeArrowheads="1"/>
          </p:cNvPicPr>
          <p:nvPr/>
        </p:nvPicPr>
        <p:blipFill>
          <a:blip r:embed="rId2" cstate="print"/>
          <a:srcRect/>
          <a:stretch>
            <a:fillRect/>
          </a:stretch>
        </p:blipFill>
        <p:spPr bwMode="auto">
          <a:xfrm>
            <a:off x="4427538" y="3213100"/>
            <a:ext cx="1281112" cy="2016125"/>
          </a:xfrm>
          <a:prstGeom prst="rect">
            <a:avLst/>
          </a:prstGeom>
          <a:noFill/>
        </p:spPr>
      </p:pic>
      <p:pic>
        <p:nvPicPr>
          <p:cNvPr id="2073" name="Picture 25" descr="ballerina-klara-375-21"/>
          <p:cNvPicPr>
            <a:picLocks noChangeAspect="1" noChangeArrowheads="1"/>
          </p:cNvPicPr>
          <p:nvPr/>
        </p:nvPicPr>
        <p:blipFill>
          <a:blip r:embed="rId3" cstate="print"/>
          <a:srcRect/>
          <a:stretch>
            <a:fillRect/>
          </a:stretch>
        </p:blipFill>
        <p:spPr bwMode="auto">
          <a:xfrm>
            <a:off x="7667625" y="3281363"/>
            <a:ext cx="1657350" cy="1347787"/>
          </a:xfrm>
          <a:prstGeom prst="rect">
            <a:avLst/>
          </a:prstGeom>
          <a:noFill/>
        </p:spPr>
      </p:pic>
      <p:pic>
        <p:nvPicPr>
          <p:cNvPr id="2055" name="Picture 7" descr="76561_1061218_jpg_293802d"/>
          <p:cNvPicPr>
            <a:picLocks noChangeAspect="1" noChangeArrowheads="1"/>
          </p:cNvPicPr>
          <p:nvPr/>
        </p:nvPicPr>
        <p:blipFill>
          <a:blip r:embed="rId4" cstate="print"/>
          <a:srcRect/>
          <a:stretch>
            <a:fillRect/>
          </a:stretch>
        </p:blipFill>
        <p:spPr bwMode="auto">
          <a:xfrm>
            <a:off x="0" y="0"/>
            <a:ext cx="1624013" cy="1916113"/>
          </a:xfrm>
          <a:prstGeom prst="rect">
            <a:avLst/>
          </a:prstGeom>
          <a:noFill/>
        </p:spPr>
      </p:pic>
      <p:pic>
        <p:nvPicPr>
          <p:cNvPr id="2057" name="Picture 9" descr="2808374710"/>
          <p:cNvPicPr>
            <a:picLocks noChangeAspect="1" noChangeArrowheads="1"/>
          </p:cNvPicPr>
          <p:nvPr/>
        </p:nvPicPr>
        <p:blipFill>
          <a:blip r:embed="rId5" cstate="print"/>
          <a:srcRect/>
          <a:stretch>
            <a:fillRect/>
          </a:stretch>
        </p:blipFill>
        <p:spPr bwMode="auto">
          <a:xfrm>
            <a:off x="6156325" y="0"/>
            <a:ext cx="2987675" cy="1793875"/>
          </a:xfrm>
          <a:prstGeom prst="rect">
            <a:avLst/>
          </a:prstGeom>
          <a:noFill/>
        </p:spPr>
      </p:pic>
      <p:pic>
        <p:nvPicPr>
          <p:cNvPr id="2061" name="Picture 13" descr="1550377991"/>
          <p:cNvPicPr>
            <a:picLocks noChangeAspect="1" noChangeArrowheads="1"/>
          </p:cNvPicPr>
          <p:nvPr/>
        </p:nvPicPr>
        <p:blipFill>
          <a:blip r:embed="rId6" cstate="print"/>
          <a:srcRect/>
          <a:stretch>
            <a:fillRect/>
          </a:stretch>
        </p:blipFill>
        <p:spPr bwMode="auto">
          <a:xfrm>
            <a:off x="0" y="1916113"/>
            <a:ext cx="1868488" cy="1246187"/>
          </a:xfrm>
          <a:prstGeom prst="rect">
            <a:avLst/>
          </a:prstGeom>
          <a:noFill/>
        </p:spPr>
      </p:pic>
      <p:pic>
        <p:nvPicPr>
          <p:cNvPr id="2063" name="Picture 15" descr="bild från Romeo och Julia föreställning"/>
          <p:cNvPicPr>
            <a:picLocks noChangeAspect="1" noChangeArrowheads="1"/>
          </p:cNvPicPr>
          <p:nvPr/>
        </p:nvPicPr>
        <p:blipFill>
          <a:blip r:embed="rId7" cstate="print"/>
          <a:srcRect/>
          <a:stretch>
            <a:fillRect/>
          </a:stretch>
        </p:blipFill>
        <p:spPr bwMode="auto">
          <a:xfrm>
            <a:off x="7085013" y="4581525"/>
            <a:ext cx="2166937" cy="2276475"/>
          </a:xfrm>
          <a:prstGeom prst="rect">
            <a:avLst/>
          </a:prstGeom>
          <a:noFill/>
        </p:spPr>
      </p:pic>
      <p:pic>
        <p:nvPicPr>
          <p:cNvPr id="2065" name="Picture 17" descr="teater"/>
          <p:cNvPicPr>
            <a:picLocks noChangeAspect="1" noChangeArrowheads="1"/>
          </p:cNvPicPr>
          <p:nvPr/>
        </p:nvPicPr>
        <p:blipFill>
          <a:blip r:embed="rId8" cstate="print"/>
          <a:srcRect/>
          <a:stretch>
            <a:fillRect/>
          </a:stretch>
        </p:blipFill>
        <p:spPr bwMode="auto">
          <a:xfrm>
            <a:off x="1042988" y="4786313"/>
            <a:ext cx="2809875" cy="2071687"/>
          </a:xfrm>
          <a:prstGeom prst="rect">
            <a:avLst/>
          </a:prstGeom>
          <a:noFill/>
        </p:spPr>
      </p:pic>
      <p:pic>
        <p:nvPicPr>
          <p:cNvPr id="2067" name="Picture 19" descr="teater_728"/>
          <p:cNvPicPr>
            <a:picLocks noChangeAspect="1" noChangeArrowheads="1"/>
          </p:cNvPicPr>
          <p:nvPr/>
        </p:nvPicPr>
        <p:blipFill>
          <a:blip r:embed="rId9" cstate="print"/>
          <a:srcRect/>
          <a:stretch>
            <a:fillRect/>
          </a:stretch>
        </p:blipFill>
        <p:spPr bwMode="auto">
          <a:xfrm>
            <a:off x="1619250" y="1557338"/>
            <a:ext cx="3024188" cy="2311400"/>
          </a:xfrm>
          <a:prstGeom prst="rect">
            <a:avLst/>
          </a:prstGeom>
          <a:noFill/>
        </p:spPr>
      </p:pic>
      <p:pic>
        <p:nvPicPr>
          <p:cNvPr id="2069" name="Picture 21" descr="teater_fotoPeterWestrup"/>
          <p:cNvPicPr>
            <a:picLocks noChangeAspect="1" noChangeArrowheads="1"/>
          </p:cNvPicPr>
          <p:nvPr/>
        </p:nvPicPr>
        <p:blipFill>
          <a:blip r:embed="rId10" cstate="print"/>
          <a:srcRect/>
          <a:stretch>
            <a:fillRect/>
          </a:stretch>
        </p:blipFill>
        <p:spPr bwMode="auto">
          <a:xfrm>
            <a:off x="4572000" y="1628775"/>
            <a:ext cx="2305050" cy="1606550"/>
          </a:xfrm>
          <a:prstGeom prst="rect">
            <a:avLst/>
          </a:prstGeom>
          <a:noFill/>
        </p:spPr>
      </p:pic>
      <p:pic>
        <p:nvPicPr>
          <p:cNvPr id="2071" name="Picture 23" descr="0901"/>
          <p:cNvPicPr>
            <a:picLocks noChangeAspect="1" noChangeArrowheads="1"/>
          </p:cNvPicPr>
          <p:nvPr/>
        </p:nvPicPr>
        <p:blipFill>
          <a:blip r:embed="rId11" cstate="print"/>
          <a:srcRect/>
          <a:stretch>
            <a:fillRect/>
          </a:stretch>
        </p:blipFill>
        <p:spPr bwMode="auto">
          <a:xfrm>
            <a:off x="2700338" y="3860800"/>
            <a:ext cx="1727200" cy="1285875"/>
          </a:xfrm>
          <a:prstGeom prst="rect">
            <a:avLst/>
          </a:prstGeom>
          <a:noFill/>
        </p:spPr>
      </p:pic>
      <p:pic>
        <p:nvPicPr>
          <p:cNvPr id="2075" name="Picture 27" descr="Teater02"/>
          <p:cNvPicPr>
            <a:picLocks noChangeAspect="1" noChangeArrowheads="1"/>
          </p:cNvPicPr>
          <p:nvPr/>
        </p:nvPicPr>
        <p:blipFill>
          <a:blip r:embed="rId12" cstate="print"/>
          <a:srcRect/>
          <a:stretch>
            <a:fillRect/>
          </a:stretch>
        </p:blipFill>
        <p:spPr bwMode="auto">
          <a:xfrm>
            <a:off x="0" y="3141663"/>
            <a:ext cx="2771775" cy="1649412"/>
          </a:xfrm>
          <a:prstGeom prst="rect">
            <a:avLst/>
          </a:prstGeom>
          <a:noFill/>
        </p:spPr>
      </p:pic>
      <p:pic>
        <p:nvPicPr>
          <p:cNvPr id="2077" name="Picture 29" descr="Teater_Tribunalen_447679b"/>
          <p:cNvPicPr>
            <a:picLocks noChangeAspect="1" noChangeArrowheads="1"/>
          </p:cNvPicPr>
          <p:nvPr/>
        </p:nvPicPr>
        <p:blipFill>
          <a:blip r:embed="rId13" cstate="print"/>
          <a:srcRect/>
          <a:stretch>
            <a:fillRect/>
          </a:stretch>
        </p:blipFill>
        <p:spPr bwMode="auto">
          <a:xfrm>
            <a:off x="4284663" y="836613"/>
            <a:ext cx="2484437" cy="1125537"/>
          </a:xfrm>
          <a:prstGeom prst="rect">
            <a:avLst/>
          </a:prstGeom>
          <a:noFill/>
        </p:spPr>
      </p:pic>
      <p:pic>
        <p:nvPicPr>
          <p:cNvPr id="2079" name="Picture 31" descr="balett"/>
          <p:cNvPicPr>
            <a:picLocks noChangeAspect="1" noChangeArrowheads="1"/>
          </p:cNvPicPr>
          <p:nvPr/>
        </p:nvPicPr>
        <p:blipFill>
          <a:blip r:embed="rId14" cstate="print"/>
          <a:srcRect/>
          <a:stretch>
            <a:fillRect/>
          </a:stretch>
        </p:blipFill>
        <p:spPr bwMode="auto">
          <a:xfrm>
            <a:off x="6804025" y="1123950"/>
            <a:ext cx="2339975" cy="2339975"/>
          </a:xfrm>
          <a:prstGeom prst="rect">
            <a:avLst/>
          </a:prstGeom>
          <a:noFill/>
        </p:spPr>
      </p:pic>
      <p:pic>
        <p:nvPicPr>
          <p:cNvPr id="2081" name="Picture 33" descr="Balett286_05"/>
          <p:cNvPicPr>
            <a:picLocks noChangeAspect="1" noChangeArrowheads="1"/>
          </p:cNvPicPr>
          <p:nvPr/>
        </p:nvPicPr>
        <p:blipFill>
          <a:blip r:embed="rId15" cstate="print"/>
          <a:srcRect/>
          <a:stretch>
            <a:fillRect/>
          </a:stretch>
        </p:blipFill>
        <p:spPr bwMode="auto">
          <a:xfrm>
            <a:off x="3995738" y="0"/>
            <a:ext cx="2160587" cy="1624013"/>
          </a:xfrm>
          <a:prstGeom prst="rect">
            <a:avLst/>
          </a:prstGeom>
          <a:noFill/>
        </p:spPr>
      </p:pic>
      <p:pic>
        <p:nvPicPr>
          <p:cNvPr id="2083" name="Picture 35" descr="balett-41021-0_368_14126w"/>
          <p:cNvPicPr>
            <a:picLocks noChangeAspect="1" noChangeArrowheads="1"/>
          </p:cNvPicPr>
          <p:nvPr/>
        </p:nvPicPr>
        <p:blipFill>
          <a:blip r:embed="rId16" cstate="print"/>
          <a:srcRect/>
          <a:stretch>
            <a:fillRect/>
          </a:stretch>
        </p:blipFill>
        <p:spPr bwMode="auto">
          <a:xfrm>
            <a:off x="3851275" y="4635500"/>
            <a:ext cx="2809875" cy="2222500"/>
          </a:xfrm>
          <a:prstGeom prst="rect">
            <a:avLst/>
          </a:prstGeom>
          <a:noFill/>
        </p:spPr>
      </p:pic>
      <p:pic>
        <p:nvPicPr>
          <p:cNvPr id="2087" name="Picture 39" descr="rsz_Tokyo_Quartet"/>
          <p:cNvPicPr>
            <a:picLocks noChangeAspect="1" noChangeArrowheads="1"/>
          </p:cNvPicPr>
          <p:nvPr/>
        </p:nvPicPr>
        <p:blipFill>
          <a:blip r:embed="rId17" cstate="print"/>
          <a:srcRect/>
          <a:stretch>
            <a:fillRect/>
          </a:stretch>
        </p:blipFill>
        <p:spPr bwMode="auto">
          <a:xfrm>
            <a:off x="1619250" y="0"/>
            <a:ext cx="2376488" cy="1681163"/>
          </a:xfrm>
          <a:prstGeom prst="rect">
            <a:avLst/>
          </a:prstGeom>
          <a:noFill/>
        </p:spPr>
      </p:pic>
      <p:pic>
        <p:nvPicPr>
          <p:cNvPr id="2091" name="Picture 43" descr="IMG_1054"/>
          <p:cNvPicPr>
            <a:picLocks noChangeAspect="1" noChangeArrowheads="1"/>
          </p:cNvPicPr>
          <p:nvPr/>
        </p:nvPicPr>
        <p:blipFill>
          <a:blip r:embed="rId18" cstate="print"/>
          <a:srcRect/>
          <a:stretch>
            <a:fillRect/>
          </a:stretch>
        </p:blipFill>
        <p:spPr bwMode="auto">
          <a:xfrm>
            <a:off x="5651500" y="3213100"/>
            <a:ext cx="2192338" cy="1463675"/>
          </a:xfrm>
          <a:prstGeom prst="rect">
            <a:avLst/>
          </a:prstGeom>
          <a:noFill/>
        </p:spPr>
      </p:pic>
      <p:pic>
        <p:nvPicPr>
          <p:cNvPr id="2099" name="Picture 51" descr="Kungar_av_buskis_347827w"/>
          <p:cNvPicPr>
            <a:picLocks noChangeAspect="1" noChangeArrowheads="1"/>
          </p:cNvPicPr>
          <p:nvPr/>
        </p:nvPicPr>
        <p:blipFill>
          <a:blip r:embed="rId19" cstate="print"/>
          <a:srcRect/>
          <a:stretch>
            <a:fillRect/>
          </a:stretch>
        </p:blipFill>
        <p:spPr bwMode="auto">
          <a:xfrm>
            <a:off x="1258888" y="3797300"/>
            <a:ext cx="1871662" cy="990600"/>
          </a:xfrm>
          <a:prstGeom prst="rect">
            <a:avLst/>
          </a:prstGeom>
          <a:noFill/>
        </p:spPr>
      </p:pic>
      <p:pic>
        <p:nvPicPr>
          <p:cNvPr id="2093" name="Picture 45" descr="dscn2012"/>
          <p:cNvPicPr>
            <a:picLocks noChangeAspect="1" noChangeArrowheads="1"/>
          </p:cNvPicPr>
          <p:nvPr/>
        </p:nvPicPr>
        <p:blipFill>
          <a:blip r:embed="rId20" cstate="print"/>
          <a:srcRect/>
          <a:stretch>
            <a:fillRect/>
          </a:stretch>
        </p:blipFill>
        <p:spPr bwMode="auto">
          <a:xfrm>
            <a:off x="0" y="4724400"/>
            <a:ext cx="1489075" cy="2133600"/>
          </a:xfrm>
          <a:prstGeom prst="rect">
            <a:avLst/>
          </a:prstGeom>
          <a:noFill/>
        </p:spPr>
      </p:pic>
      <p:sp>
        <p:nvSpPr>
          <p:cNvPr id="2051" name="Rectangle 3"/>
          <p:cNvSpPr>
            <a:spLocks noGrp="1" noChangeArrowheads="1"/>
          </p:cNvSpPr>
          <p:nvPr>
            <p:ph type="subTitle" idx="1"/>
          </p:nvPr>
        </p:nvSpPr>
        <p:spPr>
          <a:xfrm>
            <a:off x="107950" y="5589588"/>
            <a:ext cx="3527425" cy="1295400"/>
          </a:xfrm>
        </p:spPr>
        <p:txBody>
          <a:bodyPr/>
          <a:lstStyle/>
          <a:p>
            <a:pPr algn="l">
              <a:lnSpc>
                <a:spcPct val="90000"/>
              </a:lnSpc>
            </a:pPr>
            <a:r>
              <a:rPr lang="sv-SE" sz="2400">
                <a:solidFill>
                  <a:schemeClr val="bg1"/>
                </a:solidFill>
              </a:rPr>
              <a:t>Rudolf Antoni </a:t>
            </a:r>
          </a:p>
          <a:p>
            <a:pPr algn="l">
              <a:lnSpc>
                <a:spcPct val="90000"/>
              </a:lnSpc>
            </a:pPr>
            <a:r>
              <a:rPr lang="sv-SE" sz="2400">
                <a:solidFill>
                  <a:schemeClr val="bg1"/>
                </a:solidFill>
              </a:rPr>
              <a:t>SOM-institutet </a:t>
            </a:r>
          </a:p>
          <a:p>
            <a:pPr algn="l">
              <a:lnSpc>
                <a:spcPct val="90000"/>
              </a:lnSpc>
            </a:pPr>
            <a:r>
              <a:rPr lang="sv-SE" sz="2400">
                <a:solidFill>
                  <a:schemeClr val="bg1"/>
                </a:solidFill>
              </a:rPr>
              <a:t>Göteborgs universitet</a:t>
            </a:r>
          </a:p>
        </p:txBody>
      </p:sp>
      <p:pic>
        <p:nvPicPr>
          <p:cNvPr id="2095" name="Picture 47" descr="cenerentolajulie1"/>
          <p:cNvPicPr>
            <a:picLocks noChangeAspect="1" noChangeArrowheads="1"/>
          </p:cNvPicPr>
          <p:nvPr/>
        </p:nvPicPr>
        <p:blipFill>
          <a:blip r:embed="rId21" cstate="print"/>
          <a:srcRect/>
          <a:stretch>
            <a:fillRect/>
          </a:stretch>
        </p:blipFill>
        <p:spPr bwMode="auto">
          <a:xfrm>
            <a:off x="6011863" y="4437063"/>
            <a:ext cx="1185862" cy="2447925"/>
          </a:xfrm>
          <a:prstGeom prst="rect">
            <a:avLst/>
          </a:prstGeom>
          <a:noFill/>
        </p:spPr>
      </p:pic>
      <p:pic>
        <p:nvPicPr>
          <p:cNvPr id="2085" name="Picture 37" descr="dance_male_lead"/>
          <p:cNvPicPr>
            <a:picLocks noChangeAspect="1" noChangeArrowheads="1"/>
          </p:cNvPicPr>
          <p:nvPr/>
        </p:nvPicPr>
        <p:blipFill>
          <a:blip r:embed="rId22" cstate="print"/>
          <a:srcRect/>
          <a:stretch>
            <a:fillRect/>
          </a:stretch>
        </p:blipFill>
        <p:spPr bwMode="auto">
          <a:xfrm>
            <a:off x="827088" y="1125538"/>
            <a:ext cx="2089150" cy="1139825"/>
          </a:xfrm>
          <a:prstGeom prst="rect">
            <a:avLst/>
          </a:prstGeom>
          <a:noFill/>
        </p:spPr>
      </p:pic>
      <p:pic>
        <p:nvPicPr>
          <p:cNvPr id="2101" name="Picture 53" descr="eno-aida-3"/>
          <p:cNvPicPr>
            <a:picLocks noChangeAspect="1" noChangeArrowheads="1"/>
          </p:cNvPicPr>
          <p:nvPr/>
        </p:nvPicPr>
        <p:blipFill>
          <a:blip r:embed="rId23" cstate="print"/>
          <a:srcRect/>
          <a:stretch>
            <a:fillRect/>
          </a:stretch>
        </p:blipFill>
        <p:spPr bwMode="auto">
          <a:xfrm>
            <a:off x="6300788" y="2492375"/>
            <a:ext cx="1846262" cy="1314450"/>
          </a:xfrm>
          <a:prstGeom prst="rect">
            <a:avLst/>
          </a:prstGeom>
          <a:noFill/>
        </p:spPr>
      </p:pic>
      <p:sp>
        <p:nvSpPr>
          <p:cNvPr id="2050" name="Rectangle 2"/>
          <p:cNvSpPr>
            <a:spLocks noGrp="1" noChangeArrowheads="1"/>
          </p:cNvSpPr>
          <p:nvPr>
            <p:ph type="ctrTitle"/>
          </p:nvPr>
        </p:nvSpPr>
        <p:spPr>
          <a:xfrm>
            <a:off x="684213" y="2060575"/>
            <a:ext cx="7772400" cy="1470025"/>
          </a:xfrm>
        </p:spPr>
        <p:txBody>
          <a:bodyPr/>
          <a:lstStyle/>
          <a:p>
            <a:r>
              <a:rPr lang="sv-SE" sz="5400" b="1">
                <a:solidFill>
                  <a:schemeClr val="bg1"/>
                </a:solidFill>
              </a:rPr>
              <a:t>Teatern i samhället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115888"/>
            <a:ext cx="8229600" cy="1143000"/>
          </a:xfrm>
        </p:spPr>
        <p:txBody>
          <a:bodyPr/>
          <a:lstStyle/>
          <a:p>
            <a:r>
              <a:rPr lang="sv-SE" sz="3200">
                <a:solidFill>
                  <a:srgbClr val="336699"/>
                </a:solidFill>
              </a:rPr>
              <a:t>Nyhetskonsumtion bland universitetsstudenter 2000-2008</a:t>
            </a:r>
          </a:p>
        </p:txBody>
      </p:sp>
      <p:pic>
        <p:nvPicPr>
          <p:cNvPr id="26629" name="Picture 5"/>
          <p:cNvPicPr>
            <a:picLocks noChangeAspect="1" noChangeArrowheads="1"/>
          </p:cNvPicPr>
          <p:nvPr/>
        </p:nvPicPr>
        <p:blipFill>
          <a:blip r:embed="rId2" cstate="print"/>
          <a:srcRect/>
          <a:stretch>
            <a:fillRect/>
          </a:stretch>
        </p:blipFill>
        <p:spPr bwMode="auto">
          <a:xfrm>
            <a:off x="395288" y="1458913"/>
            <a:ext cx="8424862" cy="4633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15888"/>
            <a:ext cx="8229600" cy="1143000"/>
          </a:xfrm>
        </p:spPr>
        <p:txBody>
          <a:bodyPr/>
          <a:lstStyle/>
          <a:p>
            <a:r>
              <a:rPr lang="sv-SE" sz="3200">
                <a:solidFill>
                  <a:srgbClr val="336699"/>
                </a:solidFill>
              </a:rPr>
              <a:t>Nyhetskonsumtion bland universitetsstudenter 2000-2008</a:t>
            </a:r>
          </a:p>
        </p:txBody>
      </p:sp>
      <p:pic>
        <p:nvPicPr>
          <p:cNvPr id="140292" name="Picture 4"/>
          <p:cNvPicPr>
            <a:picLocks noChangeAspect="1" noChangeArrowheads="1"/>
          </p:cNvPicPr>
          <p:nvPr/>
        </p:nvPicPr>
        <p:blipFill>
          <a:blip r:embed="rId2" cstate="print"/>
          <a:srcRect/>
          <a:stretch>
            <a:fillRect/>
          </a:stretch>
        </p:blipFill>
        <p:spPr bwMode="auto">
          <a:xfrm>
            <a:off x="395288" y="1412875"/>
            <a:ext cx="8713787" cy="4535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cstate="print"/>
          <a:srcRect/>
          <a:stretch>
            <a:fillRect/>
          </a:stretch>
        </p:blipFill>
        <p:spPr bwMode="auto">
          <a:xfrm>
            <a:off x="0" y="104775"/>
            <a:ext cx="9144000" cy="6419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57200" y="44450"/>
            <a:ext cx="8229600" cy="1143000"/>
          </a:xfrm>
        </p:spPr>
        <p:txBody>
          <a:bodyPr/>
          <a:lstStyle/>
          <a:p>
            <a:r>
              <a:rPr lang="sv-SE">
                <a:solidFill>
                  <a:srgbClr val="336699"/>
                </a:solidFill>
              </a:rPr>
              <a:t>Regelbundna alkoholvanor</a:t>
            </a:r>
          </a:p>
        </p:txBody>
      </p:sp>
      <p:pic>
        <p:nvPicPr>
          <p:cNvPr id="31749" name="Picture 5"/>
          <p:cNvPicPr>
            <a:picLocks noChangeAspect="1" noChangeArrowheads="1"/>
          </p:cNvPicPr>
          <p:nvPr/>
        </p:nvPicPr>
        <p:blipFill>
          <a:blip r:embed="rId2" cstate="print"/>
          <a:srcRect/>
          <a:stretch>
            <a:fillRect/>
          </a:stretch>
        </p:blipFill>
        <p:spPr bwMode="auto">
          <a:xfrm>
            <a:off x="179388" y="1179513"/>
            <a:ext cx="8964612"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0" y="2708275"/>
            <a:ext cx="9144000" cy="1143000"/>
          </a:xfrm>
        </p:spPr>
        <p:txBody>
          <a:bodyPr/>
          <a:lstStyle/>
          <a:p>
            <a:r>
              <a:rPr lang="sv-SE" sz="5400">
                <a:solidFill>
                  <a:srgbClr val="336699"/>
                </a:solidFill>
                <a:latin typeface="Impact" pitchFamily="34" charset="0"/>
              </a:rPr>
              <a:t>Från 80-tal till 00-tal</a:t>
            </a:r>
          </a:p>
        </p:txBody>
      </p:sp>
      <p:sp>
        <p:nvSpPr>
          <p:cNvPr id="58371" name="Rectangle 3"/>
          <p:cNvSpPr>
            <a:spLocks noGrp="1" noChangeArrowheads="1"/>
          </p:cNvSpPr>
          <p:nvPr>
            <p:ph type="subTitle" idx="1"/>
          </p:nvPr>
        </p:nvSpPr>
        <p:spPr>
          <a:xfrm>
            <a:off x="0" y="3886200"/>
            <a:ext cx="9144000" cy="766763"/>
          </a:xfrm>
        </p:spPr>
        <p:txBody>
          <a:bodyPr/>
          <a:lstStyle/>
          <a:p>
            <a:r>
              <a:rPr lang="sv-SE" sz="3600">
                <a:solidFill>
                  <a:srgbClr val="336699"/>
                </a:solidFill>
                <a:latin typeface="Impact" pitchFamily="34" charset="0"/>
              </a:rPr>
              <a:t>Teaterpubliken under 20 år</a:t>
            </a:r>
            <a:endParaRPr lang="sv-SE" sz="2400">
              <a:latin typeface="Impact"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sv-SE" sz="2400" b="1">
                <a:solidFill>
                  <a:srgbClr val="336699"/>
                </a:solidFill>
              </a:rPr>
              <a:t>Teaterbesök 1989-2008 (procent)</a:t>
            </a:r>
          </a:p>
        </p:txBody>
      </p:sp>
      <p:graphicFrame>
        <p:nvGraphicFramePr>
          <p:cNvPr id="59395" name="Object 3"/>
          <p:cNvGraphicFramePr>
            <a:graphicFrameLocks noChangeAspect="1"/>
          </p:cNvGraphicFramePr>
          <p:nvPr>
            <p:ph idx="1"/>
          </p:nvPr>
        </p:nvGraphicFramePr>
        <p:xfrm>
          <a:off x="298450" y="1262063"/>
          <a:ext cx="8396288" cy="4618037"/>
        </p:xfrm>
        <a:graphic>
          <a:graphicData uri="http://schemas.openxmlformats.org/presentationml/2006/ole">
            <p:oleObj spid="_x0000_s59395" name="Diagram" r:id="rId3" imgW="8467649" imgH="4657649" progId="MSGraph.Chart.8">
              <p:embed followColorScheme="full"/>
            </p:oleObj>
          </a:graphicData>
        </a:graphic>
      </p:graphicFrame>
      <p:sp>
        <p:nvSpPr>
          <p:cNvPr id="59396" name="Rectangle 4"/>
          <p:cNvSpPr>
            <a:spLocks noChangeArrowheads="1"/>
          </p:cNvSpPr>
          <p:nvPr/>
        </p:nvSpPr>
        <p:spPr bwMode="auto">
          <a:xfrm>
            <a:off x="611188" y="6072188"/>
            <a:ext cx="5295900" cy="517525"/>
          </a:xfrm>
          <a:prstGeom prst="rect">
            <a:avLst/>
          </a:prstGeom>
          <a:noFill/>
          <a:ln w="9525">
            <a:noFill/>
            <a:miter lim="800000"/>
            <a:headEnd/>
            <a:tailEnd/>
          </a:ln>
          <a:effectLst/>
        </p:spPr>
        <p:txBody>
          <a:bodyPr wrap="none">
            <a:spAutoFit/>
          </a:bodyPr>
          <a:lstStyle/>
          <a:p>
            <a:r>
              <a:rPr lang="sv-SE" sz="1400" b="1" i="1"/>
              <a:t>Kommentar:</a:t>
            </a:r>
            <a:r>
              <a:rPr lang="sv-SE" sz="1400" b="1"/>
              <a:t> </a:t>
            </a:r>
            <a:r>
              <a:rPr lang="sv-SE" sz="1400"/>
              <a:t>Minst någon gång under de senaste 12 månaderna</a:t>
            </a:r>
          </a:p>
          <a:p>
            <a:r>
              <a:rPr lang="sv-SE" sz="1400" b="1" i="1"/>
              <a:t>Antal svar 2008:</a:t>
            </a:r>
            <a:r>
              <a:rPr lang="sv-SE" sz="1400" b="1"/>
              <a:t> </a:t>
            </a:r>
            <a:r>
              <a:rPr lang="sv-SE" sz="1400"/>
              <a:t>3197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68313" y="188913"/>
            <a:ext cx="8229600" cy="1143000"/>
          </a:xfrm>
        </p:spPr>
        <p:txBody>
          <a:bodyPr/>
          <a:lstStyle/>
          <a:p>
            <a:r>
              <a:rPr lang="sv-SE" sz="2400" b="1">
                <a:solidFill>
                  <a:srgbClr val="336699"/>
                </a:solidFill>
              </a:rPr>
              <a:t>Kön - Teaterbesök 1989-2008 (procent)</a:t>
            </a:r>
          </a:p>
        </p:txBody>
      </p:sp>
      <p:graphicFrame>
        <p:nvGraphicFramePr>
          <p:cNvPr id="153603" name="Object 3"/>
          <p:cNvGraphicFramePr>
            <a:graphicFrameLocks noChangeAspect="1"/>
          </p:cNvGraphicFramePr>
          <p:nvPr>
            <p:ph idx="1"/>
          </p:nvPr>
        </p:nvGraphicFramePr>
        <p:xfrm>
          <a:off x="298450" y="1262063"/>
          <a:ext cx="8396288" cy="4618037"/>
        </p:xfrm>
        <a:graphic>
          <a:graphicData uri="http://schemas.openxmlformats.org/presentationml/2006/ole">
            <p:oleObj spid="_x0000_s153603" name="Diagram" r:id="rId3" imgW="8467649" imgH="4657649" progId="MSGraph.Chart.8">
              <p:embed followColorScheme="full"/>
            </p:oleObj>
          </a:graphicData>
        </a:graphic>
      </p:graphicFrame>
      <p:sp>
        <p:nvSpPr>
          <p:cNvPr id="153604" name="Rectangle 4"/>
          <p:cNvSpPr>
            <a:spLocks noChangeArrowheads="1"/>
          </p:cNvSpPr>
          <p:nvPr/>
        </p:nvSpPr>
        <p:spPr bwMode="auto">
          <a:xfrm>
            <a:off x="611188" y="6072188"/>
            <a:ext cx="5295900" cy="517525"/>
          </a:xfrm>
          <a:prstGeom prst="rect">
            <a:avLst/>
          </a:prstGeom>
          <a:noFill/>
          <a:ln w="9525">
            <a:noFill/>
            <a:miter lim="800000"/>
            <a:headEnd/>
            <a:tailEnd/>
          </a:ln>
          <a:effectLst/>
        </p:spPr>
        <p:txBody>
          <a:bodyPr wrap="none">
            <a:spAutoFit/>
          </a:bodyPr>
          <a:lstStyle/>
          <a:p>
            <a:r>
              <a:rPr lang="sv-SE" sz="1400" b="1" i="1"/>
              <a:t>Kommentar:</a:t>
            </a:r>
            <a:r>
              <a:rPr lang="sv-SE" sz="1400" b="1"/>
              <a:t> </a:t>
            </a:r>
            <a:r>
              <a:rPr lang="sv-SE" sz="1400"/>
              <a:t>Minst någon gång under de senaste 12 månaderna</a:t>
            </a:r>
          </a:p>
          <a:p>
            <a:r>
              <a:rPr lang="sv-SE" sz="1400" b="1" i="1"/>
              <a:t>Antal svar 2008:</a:t>
            </a:r>
            <a:r>
              <a:rPr lang="sv-SE" sz="1400" b="1"/>
              <a:t> </a:t>
            </a:r>
            <a:r>
              <a:rPr lang="sv-SE" sz="1400"/>
              <a:t>3197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188913"/>
            <a:ext cx="8229600" cy="1143000"/>
          </a:xfrm>
        </p:spPr>
        <p:txBody>
          <a:bodyPr/>
          <a:lstStyle/>
          <a:p>
            <a:r>
              <a:rPr lang="sv-SE" sz="2400" b="1">
                <a:solidFill>
                  <a:srgbClr val="336699"/>
                </a:solidFill>
              </a:rPr>
              <a:t>Ålder - Teaterbesök 1989-2008 (procent)</a:t>
            </a:r>
          </a:p>
        </p:txBody>
      </p:sp>
      <p:graphicFrame>
        <p:nvGraphicFramePr>
          <p:cNvPr id="154627" name="Object 3"/>
          <p:cNvGraphicFramePr>
            <a:graphicFrameLocks noChangeAspect="1"/>
          </p:cNvGraphicFramePr>
          <p:nvPr>
            <p:ph idx="1"/>
          </p:nvPr>
        </p:nvGraphicFramePr>
        <p:xfrm>
          <a:off x="298450" y="1262063"/>
          <a:ext cx="8396288" cy="4618037"/>
        </p:xfrm>
        <a:graphic>
          <a:graphicData uri="http://schemas.openxmlformats.org/presentationml/2006/ole">
            <p:oleObj spid="_x0000_s154627" name="Diagram" r:id="rId3" imgW="8467649" imgH="4657649" progId="MSGraph.Chart.8">
              <p:embed followColorScheme="full"/>
            </p:oleObj>
          </a:graphicData>
        </a:graphic>
      </p:graphicFrame>
      <p:sp>
        <p:nvSpPr>
          <p:cNvPr id="154628" name="Rectangle 4"/>
          <p:cNvSpPr>
            <a:spLocks noChangeArrowheads="1"/>
          </p:cNvSpPr>
          <p:nvPr/>
        </p:nvSpPr>
        <p:spPr bwMode="auto">
          <a:xfrm>
            <a:off x="611188" y="6072188"/>
            <a:ext cx="5295900" cy="517525"/>
          </a:xfrm>
          <a:prstGeom prst="rect">
            <a:avLst/>
          </a:prstGeom>
          <a:noFill/>
          <a:ln w="9525">
            <a:noFill/>
            <a:miter lim="800000"/>
            <a:headEnd/>
            <a:tailEnd/>
          </a:ln>
          <a:effectLst/>
        </p:spPr>
        <p:txBody>
          <a:bodyPr wrap="none">
            <a:spAutoFit/>
          </a:bodyPr>
          <a:lstStyle/>
          <a:p>
            <a:r>
              <a:rPr lang="sv-SE" sz="1400" b="1" i="1"/>
              <a:t>Kommentar:</a:t>
            </a:r>
            <a:r>
              <a:rPr lang="sv-SE" sz="1400" b="1"/>
              <a:t> </a:t>
            </a:r>
            <a:r>
              <a:rPr lang="sv-SE" sz="1400"/>
              <a:t>Minst någon gång under de senaste 12 månaderna</a:t>
            </a:r>
          </a:p>
          <a:p>
            <a:r>
              <a:rPr lang="sv-SE" sz="1400" b="1" i="1"/>
              <a:t>Antal svar 2008:</a:t>
            </a:r>
            <a:r>
              <a:rPr lang="sv-SE" sz="1400" b="1"/>
              <a:t> </a:t>
            </a:r>
            <a:r>
              <a:rPr lang="sv-SE" sz="1400"/>
              <a:t>3197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68313" y="188913"/>
            <a:ext cx="8229600" cy="1143000"/>
          </a:xfrm>
        </p:spPr>
        <p:txBody>
          <a:bodyPr/>
          <a:lstStyle/>
          <a:p>
            <a:r>
              <a:rPr lang="sv-SE" sz="2400" b="1">
                <a:solidFill>
                  <a:srgbClr val="336699"/>
                </a:solidFill>
              </a:rPr>
              <a:t>Utbildning - Teaterbesök 1989-2008 (procent)</a:t>
            </a:r>
          </a:p>
        </p:txBody>
      </p:sp>
      <p:graphicFrame>
        <p:nvGraphicFramePr>
          <p:cNvPr id="155651" name="Object 3"/>
          <p:cNvGraphicFramePr>
            <a:graphicFrameLocks noChangeAspect="1"/>
          </p:cNvGraphicFramePr>
          <p:nvPr>
            <p:ph idx="1"/>
          </p:nvPr>
        </p:nvGraphicFramePr>
        <p:xfrm>
          <a:off x="298450" y="1262063"/>
          <a:ext cx="8396288" cy="4618037"/>
        </p:xfrm>
        <a:graphic>
          <a:graphicData uri="http://schemas.openxmlformats.org/presentationml/2006/ole">
            <p:oleObj spid="_x0000_s155651" name="Diagram" r:id="rId3" imgW="8467649" imgH="4657649" progId="MSGraph.Chart.8">
              <p:embed followColorScheme="full"/>
            </p:oleObj>
          </a:graphicData>
        </a:graphic>
      </p:graphicFrame>
      <p:sp>
        <p:nvSpPr>
          <p:cNvPr id="155652" name="Rectangle 4"/>
          <p:cNvSpPr>
            <a:spLocks noChangeArrowheads="1"/>
          </p:cNvSpPr>
          <p:nvPr/>
        </p:nvSpPr>
        <p:spPr bwMode="auto">
          <a:xfrm>
            <a:off x="611188" y="6072188"/>
            <a:ext cx="5295900" cy="517525"/>
          </a:xfrm>
          <a:prstGeom prst="rect">
            <a:avLst/>
          </a:prstGeom>
          <a:noFill/>
          <a:ln w="9525">
            <a:noFill/>
            <a:miter lim="800000"/>
            <a:headEnd/>
            <a:tailEnd/>
          </a:ln>
          <a:effectLst/>
        </p:spPr>
        <p:txBody>
          <a:bodyPr wrap="none">
            <a:spAutoFit/>
          </a:bodyPr>
          <a:lstStyle/>
          <a:p>
            <a:r>
              <a:rPr lang="sv-SE" sz="1400" b="1" i="1"/>
              <a:t>Kommentar:</a:t>
            </a:r>
            <a:r>
              <a:rPr lang="sv-SE" sz="1400" b="1"/>
              <a:t> </a:t>
            </a:r>
            <a:r>
              <a:rPr lang="sv-SE" sz="1400"/>
              <a:t>Minst någon gång under de senaste 12 månaderna</a:t>
            </a:r>
          </a:p>
          <a:p>
            <a:r>
              <a:rPr lang="sv-SE" sz="1400" b="1" i="1"/>
              <a:t>Antal svar 2008:</a:t>
            </a:r>
            <a:r>
              <a:rPr lang="sv-SE" sz="1400" b="1"/>
              <a:t> </a:t>
            </a:r>
            <a:r>
              <a:rPr lang="sv-SE" sz="1400"/>
              <a:t>3197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68313" y="188913"/>
            <a:ext cx="8229600" cy="1143000"/>
          </a:xfrm>
        </p:spPr>
        <p:txBody>
          <a:bodyPr/>
          <a:lstStyle/>
          <a:p>
            <a:r>
              <a:rPr lang="sv-SE" sz="2400" b="1">
                <a:solidFill>
                  <a:srgbClr val="336699"/>
                </a:solidFill>
              </a:rPr>
              <a:t>Subjektiv klass - Teaterbesök 1989-2008 (procent)</a:t>
            </a:r>
          </a:p>
        </p:txBody>
      </p:sp>
      <p:graphicFrame>
        <p:nvGraphicFramePr>
          <p:cNvPr id="156675" name="Object 3"/>
          <p:cNvGraphicFramePr>
            <a:graphicFrameLocks noChangeAspect="1"/>
          </p:cNvGraphicFramePr>
          <p:nvPr>
            <p:ph idx="1"/>
          </p:nvPr>
        </p:nvGraphicFramePr>
        <p:xfrm>
          <a:off x="298450" y="1262063"/>
          <a:ext cx="8396288" cy="4618037"/>
        </p:xfrm>
        <a:graphic>
          <a:graphicData uri="http://schemas.openxmlformats.org/presentationml/2006/ole">
            <p:oleObj spid="_x0000_s156675" name="Diagram" r:id="rId3" imgW="8467649" imgH="4657649" progId="MSGraph.Chart.8">
              <p:embed followColorScheme="full"/>
            </p:oleObj>
          </a:graphicData>
        </a:graphic>
      </p:graphicFrame>
      <p:sp>
        <p:nvSpPr>
          <p:cNvPr id="156676" name="Rectangle 4"/>
          <p:cNvSpPr>
            <a:spLocks noChangeArrowheads="1"/>
          </p:cNvSpPr>
          <p:nvPr/>
        </p:nvSpPr>
        <p:spPr bwMode="auto">
          <a:xfrm>
            <a:off x="611188" y="6072188"/>
            <a:ext cx="5295900" cy="517525"/>
          </a:xfrm>
          <a:prstGeom prst="rect">
            <a:avLst/>
          </a:prstGeom>
          <a:noFill/>
          <a:ln w="9525">
            <a:noFill/>
            <a:miter lim="800000"/>
            <a:headEnd/>
            <a:tailEnd/>
          </a:ln>
          <a:effectLst/>
        </p:spPr>
        <p:txBody>
          <a:bodyPr wrap="none">
            <a:spAutoFit/>
          </a:bodyPr>
          <a:lstStyle/>
          <a:p>
            <a:r>
              <a:rPr lang="sv-SE" sz="1400" b="1" i="1"/>
              <a:t>Kommentar:</a:t>
            </a:r>
            <a:r>
              <a:rPr lang="sv-SE" sz="1400" b="1"/>
              <a:t> </a:t>
            </a:r>
            <a:r>
              <a:rPr lang="sv-SE" sz="1400"/>
              <a:t>Minst någon gång under de senaste 12 månaderna</a:t>
            </a:r>
          </a:p>
          <a:p>
            <a:r>
              <a:rPr lang="sv-SE" sz="1400" b="1" i="1"/>
              <a:t>Antal svar 2008:</a:t>
            </a:r>
            <a:r>
              <a:rPr lang="sv-SE" sz="1400" b="1"/>
              <a:t> </a:t>
            </a:r>
            <a:r>
              <a:rPr lang="sv-SE" sz="1400"/>
              <a:t>3197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8" name="Picture 10" descr="AIDS-732977"/>
          <p:cNvPicPr>
            <a:picLocks noChangeAspect="1" noChangeArrowheads="1"/>
          </p:cNvPicPr>
          <p:nvPr/>
        </p:nvPicPr>
        <p:blipFill>
          <a:blip r:embed="rId2" cstate="print"/>
          <a:srcRect/>
          <a:stretch>
            <a:fillRect/>
          </a:stretch>
        </p:blipFill>
        <p:spPr bwMode="auto">
          <a:xfrm>
            <a:off x="7019925" y="3027363"/>
            <a:ext cx="2124075" cy="939800"/>
          </a:xfrm>
          <a:prstGeom prst="rect">
            <a:avLst/>
          </a:prstGeom>
          <a:noFill/>
        </p:spPr>
      </p:pic>
      <p:sp>
        <p:nvSpPr>
          <p:cNvPr id="114690" name="Rectangle 2"/>
          <p:cNvSpPr>
            <a:spLocks noChangeArrowheads="1"/>
          </p:cNvSpPr>
          <p:nvPr/>
        </p:nvSpPr>
        <p:spPr bwMode="auto">
          <a:xfrm>
            <a:off x="-323850" y="0"/>
            <a:ext cx="6840538" cy="1052513"/>
          </a:xfrm>
          <a:prstGeom prst="rect">
            <a:avLst/>
          </a:prstGeom>
          <a:solidFill>
            <a:schemeClr val="accent2"/>
          </a:solidFill>
          <a:ln w="9525">
            <a:noFill/>
            <a:miter lim="800000"/>
            <a:headEnd/>
            <a:tailEnd/>
          </a:ln>
          <a:effectLst/>
        </p:spPr>
        <p:txBody>
          <a:bodyPr wrap="none" anchor="ctr"/>
          <a:lstStyle/>
          <a:p>
            <a:pPr algn="ctr"/>
            <a:endParaRPr lang="sv-SE">
              <a:solidFill>
                <a:srgbClr val="FFFF00"/>
              </a:solidFill>
            </a:endParaRPr>
          </a:p>
        </p:txBody>
      </p:sp>
      <p:sp>
        <p:nvSpPr>
          <p:cNvPr id="114691" name="Rectangle 3"/>
          <p:cNvSpPr>
            <a:spLocks noGrp="1" noChangeArrowheads="1"/>
          </p:cNvSpPr>
          <p:nvPr>
            <p:ph type="title"/>
          </p:nvPr>
        </p:nvSpPr>
        <p:spPr>
          <a:xfrm>
            <a:off x="250825" y="44450"/>
            <a:ext cx="6286500" cy="503238"/>
          </a:xfrm>
        </p:spPr>
        <p:txBody>
          <a:bodyPr/>
          <a:lstStyle/>
          <a:p>
            <a:pPr algn="l"/>
            <a:r>
              <a:rPr lang="sv-SE" sz="4000" b="1">
                <a:solidFill>
                  <a:srgbClr val="FFFF00"/>
                </a:solidFill>
              </a:rPr>
              <a:t>20 år av förändring</a:t>
            </a:r>
            <a:r>
              <a:rPr lang="sv-SE" sz="4000">
                <a:solidFill>
                  <a:srgbClr val="FFFF00"/>
                </a:solidFill>
              </a:rPr>
              <a:t> </a:t>
            </a:r>
          </a:p>
        </p:txBody>
      </p:sp>
      <p:pic>
        <p:nvPicPr>
          <p:cNvPr id="114692" name="Picture 4" descr="berlinmuren-720065"/>
          <p:cNvPicPr>
            <a:picLocks noChangeAspect="1" noChangeArrowheads="1"/>
          </p:cNvPicPr>
          <p:nvPr/>
        </p:nvPicPr>
        <p:blipFill>
          <a:blip r:embed="rId3" cstate="print"/>
          <a:srcRect/>
          <a:stretch>
            <a:fillRect/>
          </a:stretch>
        </p:blipFill>
        <p:spPr bwMode="auto">
          <a:xfrm>
            <a:off x="0" y="620713"/>
            <a:ext cx="2682875" cy="3308350"/>
          </a:xfrm>
          <a:prstGeom prst="rect">
            <a:avLst/>
          </a:prstGeom>
          <a:noFill/>
        </p:spPr>
      </p:pic>
      <p:pic>
        <p:nvPicPr>
          <p:cNvPr id="114693" name="Picture 5" descr="9-11-1"/>
          <p:cNvPicPr>
            <a:picLocks noChangeAspect="1" noChangeArrowheads="1"/>
          </p:cNvPicPr>
          <p:nvPr/>
        </p:nvPicPr>
        <p:blipFill>
          <a:blip r:embed="rId4" cstate="print"/>
          <a:srcRect/>
          <a:stretch>
            <a:fillRect/>
          </a:stretch>
        </p:blipFill>
        <p:spPr bwMode="auto">
          <a:xfrm>
            <a:off x="5724525" y="0"/>
            <a:ext cx="3419475" cy="2566988"/>
          </a:xfrm>
          <a:prstGeom prst="rect">
            <a:avLst/>
          </a:prstGeom>
          <a:noFill/>
        </p:spPr>
      </p:pic>
      <p:pic>
        <p:nvPicPr>
          <p:cNvPr id="114695" name="Picture 7" descr="annalindhfoto_833138b"/>
          <p:cNvPicPr>
            <a:picLocks noChangeAspect="1" noChangeArrowheads="1"/>
          </p:cNvPicPr>
          <p:nvPr/>
        </p:nvPicPr>
        <p:blipFill>
          <a:blip r:embed="rId5" cstate="print"/>
          <a:srcRect/>
          <a:stretch>
            <a:fillRect/>
          </a:stretch>
        </p:blipFill>
        <p:spPr bwMode="auto">
          <a:xfrm>
            <a:off x="0" y="3905250"/>
            <a:ext cx="2000250" cy="2952750"/>
          </a:xfrm>
          <a:prstGeom prst="rect">
            <a:avLst/>
          </a:prstGeom>
          <a:noFill/>
        </p:spPr>
      </p:pic>
      <p:pic>
        <p:nvPicPr>
          <p:cNvPr id="114697" name="Picture 9" descr="2279299334"/>
          <p:cNvPicPr>
            <a:picLocks noChangeAspect="1" noChangeArrowheads="1"/>
          </p:cNvPicPr>
          <p:nvPr/>
        </p:nvPicPr>
        <p:blipFill>
          <a:blip r:embed="rId6" cstate="print"/>
          <a:srcRect/>
          <a:stretch>
            <a:fillRect/>
          </a:stretch>
        </p:blipFill>
        <p:spPr bwMode="auto">
          <a:xfrm>
            <a:off x="2627313" y="620713"/>
            <a:ext cx="3673475" cy="2057400"/>
          </a:xfrm>
          <a:prstGeom prst="rect">
            <a:avLst/>
          </a:prstGeom>
          <a:noFill/>
        </p:spPr>
      </p:pic>
      <p:pic>
        <p:nvPicPr>
          <p:cNvPr id="114701" name="Picture 13" descr="global-warming-myth_65"/>
          <p:cNvPicPr>
            <a:picLocks noChangeAspect="1" noChangeArrowheads="1"/>
          </p:cNvPicPr>
          <p:nvPr/>
        </p:nvPicPr>
        <p:blipFill>
          <a:blip r:embed="rId7" cstate="print"/>
          <a:srcRect/>
          <a:stretch>
            <a:fillRect/>
          </a:stretch>
        </p:blipFill>
        <p:spPr bwMode="auto">
          <a:xfrm>
            <a:off x="4787900" y="2479675"/>
            <a:ext cx="2232025" cy="1892300"/>
          </a:xfrm>
          <a:prstGeom prst="rect">
            <a:avLst/>
          </a:prstGeom>
          <a:noFill/>
        </p:spPr>
      </p:pic>
      <p:pic>
        <p:nvPicPr>
          <p:cNvPr id="114696" name="Picture 8" descr="finanskris4"/>
          <p:cNvPicPr>
            <a:picLocks noChangeAspect="1" noChangeArrowheads="1"/>
          </p:cNvPicPr>
          <p:nvPr/>
        </p:nvPicPr>
        <p:blipFill>
          <a:blip r:embed="rId8" cstate="print"/>
          <a:srcRect/>
          <a:stretch>
            <a:fillRect/>
          </a:stretch>
        </p:blipFill>
        <p:spPr bwMode="auto">
          <a:xfrm>
            <a:off x="5364163" y="4205288"/>
            <a:ext cx="3779837" cy="2652712"/>
          </a:xfrm>
          <a:prstGeom prst="rect">
            <a:avLst/>
          </a:prstGeom>
          <a:noFill/>
        </p:spPr>
      </p:pic>
      <p:pic>
        <p:nvPicPr>
          <p:cNvPr id="114694" name="Picture 6" descr="2004_tsunami_Thailand_resize"/>
          <p:cNvPicPr>
            <a:picLocks noChangeAspect="1" noChangeArrowheads="1"/>
          </p:cNvPicPr>
          <p:nvPr/>
        </p:nvPicPr>
        <p:blipFill>
          <a:blip r:embed="rId9" cstate="print"/>
          <a:srcRect/>
          <a:stretch>
            <a:fillRect/>
          </a:stretch>
        </p:blipFill>
        <p:spPr bwMode="auto">
          <a:xfrm>
            <a:off x="1906588" y="3881438"/>
            <a:ext cx="4105275" cy="2976562"/>
          </a:xfrm>
          <a:prstGeom prst="rect">
            <a:avLst/>
          </a:prstGeom>
          <a:noFill/>
        </p:spPr>
      </p:pic>
      <p:pic>
        <p:nvPicPr>
          <p:cNvPr id="114699" name="Picture 11" descr="2087217652_a150fc0557"/>
          <p:cNvPicPr>
            <a:picLocks noChangeAspect="1" noChangeArrowheads="1"/>
          </p:cNvPicPr>
          <p:nvPr/>
        </p:nvPicPr>
        <p:blipFill>
          <a:blip r:embed="rId10" cstate="print"/>
          <a:srcRect/>
          <a:stretch>
            <a:fillRect/>
          </a:stretch>
        </p:blipFill>
        <p:spPr bwMode="auto">
          <a:xfrm>
            <a:off x="2555875" y="2371725"/>
            <a:ext cx="2303463" cy="152558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148483" name="Object 3"/>
          <p:cNvGraphicFramePr>
            <a:graphicFrameLocks noChangeAspect="1"/>
          </p:cNvGraphicFramePr>
          <p:nvPr>
            <p:ph idx="1"/>
          </p:nvPr>
        </p:nvGraphicFramePr>
        <p:xfrm>
          <a:off x="468313" y="1600200"/>
          <a:ext cx="8205787" cy="4525963"/>
        </p:xfrm>
        <a:graphic>
          <a:graphicData uri="http://schemas.openxmlformats.org/presentationml/2006/ole">
            <p:oleObj spid="_x0000_s148483" name="Diagram" r:id="rId3" imgW="8220151" imgH="4533900" progId="MSGraph.Chart.8">
              <p:embed followColorScheme="full"/>
            </p:oleObj>
          </a:graphicData>
        </a:graphic>
      </p:graphicFrame>
      <p:sp>
        <p:nvSpPr>
          <p:cNvPr id="148484" name="Rectangle 4"/>
          <p:cNvSpPr>
            <a:spLocks noGrp="1" noChangeArrowheads="1"/>
          </p:cNvSpPr>
          <p:nvPr>
            <p:ph type="title"/>
          </p:nvPr>
        </p:nvSpPr>
        <p:spPr>
          <a:noFill/>
          <a:ln/>
        </p:spPr>
        <p:txBody>
          <a:bodyPr/>
          <a:lstStyle/>
          <a:p>
            <a:r>
              <a:rPr lang="sv-SE" sz="3200">
                <a:solidFill>
                  <a:srgbClr val="336699"/>
                </a:solidFill>
              </a:rPr>
              <a:t>Förhållandet mellan teaterbesök och teknik (procent)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149507" name="Object 3"/>
          <p:cNvGraphicFramePr>
            <a:graphicFrameLocks noChangeAspect="1"/>
          </p:cNvGraphicFramePr>
          <p:nvPr>
            <p:ph idx="1"/>
          </p:nvPr>
        </p:nvGraphicFramePr>
        <p:xfrm>
          <a:off x="468313" y="1600200"/>
          <a:ext cx="8205787" cy="4525963"/>
        </p:xfrm>
        <a:graphic>
          <a:graphicData uri="http://schemas.openxmlformats.org/presentationml/2006/ole">
            <p:oleObj spid="_x0000_s149507" name="Diagram" r:id="rId3" imgW="8220151" imgH="4533900" progId="MSGraph.Chart.8">
              <p:embed followColorScheme="full"/>
            </p:oleObj>
          </a:graphicData>
        </a:graphic>
      </p:graphicFrame>
      <p:sp>
        <p:nvSpPr>
          <p:cNvPr id="149508" name="Rectangle 4"/>
          <p:cNvSpPr>
            <a:spLocks noGrp="1" noChangeArrowheads="1"/>
          </p:cNvSpPr>
          <p:nvPr>
            <p:ph type="title"/>
          </p:nvPr>
        </p:nvSpPr>
        <p:spPr>
          <a:noFill/>
          <a:ln/>
        </p:spPr>
        <p:txBody>
          <a:bodyPr/>
          <a:lstStyle/>
          <a:p>
            <a:r>
              <a:rPr lang="sv-SE" sz="3200">
                <a:solidFill>
                  <a:srgbClr val="336699"/>
                </a:solidFill>
              </a:rPr>
              <a:t>Förhållandet mellan teaterbesök och teknik (procent)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573338"/>
            <a:ext cx="8229600" cy="1143000"/>
          </a:xfrm>
        </p:spPr>
        <p:txBody>
          <a:bodyPr/>
          <a:lstStyle/>
          <a:p>
            <a:r>
              <a:rPr lang="sv-SE" sz="4000" b="1">
                <a:solidFill>
                  <a:srgbClr val="336699"/>
                </a:solidFill>
              </a:rPr>
              <a:t>Attityder och värderingar hos teaterpubliken och andra grupper</a:t>
            </a:r>
            <a:r>
              <a:rPr lang="sv-SE" sz="4000">
                <a:solidFill>
                  <a:srgbClr val="336699"/>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107950" y="274638"/>
            <a:ext cx="8229600" cy="1143000"/>
          </a:xfrm>
        </p:spPr>
        <p:txBody>
          <a:bodyPr/>
          <a:lstStyle/>
          <a:p>
            <a:pPr algn="l"/>
            <a:r>
              <a:rPr lang="sv-SE" sz="4800"/>
              <a:t>Teaterpubliken</a:t>
            </a:r>
          </a:p>
        </p:txBody>
      </p:sp>
      <p:pic>
        <p:nvPicPr>
          <p:cNvPr id="3088" name="Picture 16" descr="Teaterbesökare"/>
          <p:cNvPicPr>
            <a:picLocks noChangeAspect="1" noChangeArrowheads="1"/>
          </p:cNvPicPr>
          <p:nvPr/>
        </p:nvPicPr>
        <p:blipFill>
          <a:blip r:embed="rId2" cstate="print"/>
          <a:srcRect/>
          <a:stretch>
            <a:fillRect/>
          </a:stretch>
        </p:blipFill>
        <p:spPr bwMode="auto">
          <a:xfrm>
            <a:off x="250825" y="1125538"/>
            <a:ext cx="3960813" cy="2982912"/>
          </a:xfrm>
          <a:prstGeom prst="rect">
            <a:avLst/>
          </a:prstGeom>
          <a:noFill/>
        </p:spPr>
      </p:pic>
      <p:sp>
        <p:nvSpPr>
          <p:cNvPr id="3312" name="Rectangle 240"/>
          <p:cNvSpPr>
            <a:spLocks noChangeArrowheads="1"/>
          </p:cNvSpPr>
          <p:nvPr/>
        </p:nvSpPr>
        <p:spPr bwMode="auto">
          <a:xfrm>
            <a:off x="250825" y="4292600"/>
            <a:ext cx="3960813" cy="1676400"/>
          </a:xfrm>
          <a:prstGeom prst="rect">
            <a:avLst/>
          </a:prstGeom>
          <a:noFill/>
          <a:ln w="9525">
            <a:noFill/>
            <a:miter lim="800000"/>
            <a:headEnd/>
            <a:tailEnd/>
          </a:ln>
          <a:effectLst/>
        </p:spPr>
        <p:txBody>
          <a:bodyPr>
            <a:spAutoFit/>
          </a:bodyPr>
          <a:lstStyle/>
          <a:p>
            <a:r>
              <a:rPr lang="sv-SE" sz="2400" u="sng"/>
              <a:t>DEFINITION</a:t>
            </a:r>
          </a:p>
          <a:p>
            <a:r>
              <a:rPr lang="sv-SE" sz="2000"/>
              <a:t>Människor som har gått på teater minst fyra gånger det senaste året. Detta ger ett underlag på 10 procent av befolkningen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7950" y="274638"/>
            <a:ext cx="8229600" cy="1143000"/>
          </a:xfrm>
        </p:spPr>
        <p:txBody>
          <a:bodyPr/>
          <a:lstStyle/>
          <a:p>
            <a:pPr algn="l"/>
            <a:r>
              <a:rPr lang="sv-SE" sz="4800"/>
              <a:t>Kyrkobesökare</a:t>
            </a:r>
          </a:p>
        </p:txBody>
      </p:sp>
      <p:sp>
        <p:nvSpPr>
          <p:cNvPr id="10246" name="Rectangle 6"/>
          <p:cNvSpPr>
            <a:spLocks noChangeArrowheads="1"/>
          </p:cNvSpPr>
          <p:nvPr/>
        </p:nvSpPr>
        <p:spPr bwMode="auto">
          <a:xfrm>
            <a:off x="250825" y="4292600"/>
            <a:ext cx="3960813" cy="2286000"/>
          </a:xfrm>
          <a:prstGeom prst="rect">
            <a:avLst/>
          </a:prstGeom>
          <a:noFill/>
          <a:ln w="9525">
            <a:noFill/>
            <a:miter lim="800000"/>
            <a:headEnd/>
            <a:tailEnd/>
          </a:ln>
          <a:effectLst/>
        </p:spPr>
        <p:txBody>
          <a:bodyPr>
            <a:spAutoFit/>
          </a:bodyPr>
          <a:lstStyle/>
          <a:p>
            <a:r>
              <a:rPr lang="sv-SE" sz="2400" u="sng"/>
              <a:t>DEFINITION</a:t>
            </a:r>
          </a:p>
          <a:p>
            <a:r>
              <a:rPr lang="sv-SE" sz="2000"/>
              <a:t>Människor som har besökt gudstjänst eller annat religiöst möte minst en gång i månaden det senaste året. Detta ger ett underlag på 8 procent av befolkningen</a:t>
            </a:r>
          </a:p>
        </p:txBody>
      </p:sp>
      <p:pic>
        <p:nvPicPr>
          <p:cNvPr id="10247" name="Picture 7" descr="gudstj%C3%A4nst"/>
          <p:cNvPicPr>
            <a:picLocks noChangeAspect="1" noChangeArrowheads="1"/>
          </p:cNvPicPr>
          <p:nvPr/>
        </p:nvPicPr>
        <p:blipFill>
          <a:blip r:embed="rId2" cstate="print"/>
          <a:srcRect/>
          <a:stretch>
            <a:fillRect/>
          </a:stretch>
        </p:blipFill>
        <p:spPr bwMode="auto">
          <a:xfrm>
            <a:off x="250825" y="1147763"/>
            <a:ext cx="3960813" cy="26320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950" y="274638"/>
            <a:ext cx="8229600" cy="1143000"/>
          </a:xfrm>
        </p:spPr>
        <p:txBody>
          <a:bodyPr/>
          <a:lstStyle/>
          <a:p>
            <a:pPr algn="l"/>
            <a:r>
              <a:rPr lang="sv-SE" sz="4800"/>
              <a:t>Dataspelare</a:t>
            </a:r>
          </a:p>
        </p:txBody>
      </p:sp>
      <p:sp>
        <p:nvSpPr>
          <p:cNvPr id="11269" name="Rectangle 5"/>
          <p:cNvSpPr>
            <a:spLocks noChangeArrowheads="1"/>
          </p:cNvSpPr>
          <p:nvPr/>
        </p:nvSpPr>
        <p:spPr bwMode="auto">
          <a:xfrm>
            <a:off x="250825" y="4292600"/>
            <a:ext cx="3960813" cy="1981200"/>
          </a:xfrm>
          <a:prstGeom prst="rect">
            <a:avLst/>
          </a:prstGeom>
          <a:noFill/>
          <a:ln w="9525">
            <a:noFill/>
            <a:miter lim="800000"/>
            <a:headEnd/>
            <a:tailEnd/>
          </a:ln>
          <a:effectLst/>
        </p:spPr>
        <p:txBody>
          <a:bodyPr>
            <a:spAutoFit/>
          </a:bodyPr>
          <a:lstStyle/>
          <a:p>
            <a:r>
              <a:rPr lang="sv-SE" sz="2400" u="sng"/>
              <a:t>DEFINITION</a:t>
            </a:r>
          </a:p>
          <a:p>
            <a:r>
              <a:rPr lang="sv-SE" sz="2000"/>
              <a:t>Människor som har spelat dator- TV-spel flera gånger i veckan det senaste året. Detta ger ett underlag på 8 procent av befolkningen</a:t>
            </a:r>
          </a:p>
        </p:txBody>
      </p:sp>
      <p:pic>
        <p:nvPicPr>
          <p:cNvPr id="11271" name="Picture 7" descr="Gamer"/>
          <p:cNvPicPr>
            <a:picLocks noChangeAspect="1" noChangeArrowheads="1"/>
          </p:cNvPicPr>
          <p:nvPr/>
        </p:nvPicPr>
        <p:blipFill>
          <a:blip r:embed="rId2" cstate="print"/>
          <a:srcRect/>
          <a:stretch>
            <a:fillRect/>
          </a:stretch>
        </p:blipFill>
        <p:spPr bwMode="auto">
          <a:xfrm>
            <a:off x="250825" y="1268413"/>
            <a:ext cx="3960813" cy="2971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950" y="274638"/>
            <a:ext cx="8229600" cy="1143000"/>
          </a:xfrm>
        </p:spPr>
        <p:txBody>
          <a:bodyPr/>
          <a:lstStyle/>
          <a:p>
            <a:pPr algn="l"/>
            <a:r>
              <a:rPr lang="sv-SE" sz="4800"/>
              <a:t>Idrottspubliken</a:t>
            </a:r>
          </a:p>
        </p:txBody>
      </p:sp>
      <p:sp>
        <p:nvSpPr>
          <p:cNvPr id="12293" name="Rectangle 5"/>
          <p:cNvSpPr>
            <a:spLocks noChangeArrowheads="1"/>
          </p:cNvSpPr>
          <p:nvPr/>
        </p:nvSpPr>
        <p:spPr bwMode="auto">
          <a:xfrm>
            <a:off x="250825" y="4292600"/>
            <a:ext cx="3960813" cy="1981200"/>
          </a:xfrm>
          <a:prstGeom prst="rect">
            <a:avLst/>
          </a:prstGeom>
          <a:noFill/>
          <a:ln w="9525">
            <a:noFill/>
            <a:miter lim="800000"/>
            <a:headEnd/>
            <a:tailEnd/>
          </a:ln>
          <a:effectLst/>
        </p:spPr>
        <p:txBody>
          <a:bodyPr>
            <a:spAutoFit/>
          </a:bodyPr>
          <a:lstStyle/>
          <a:p>
            <a:r>
              <a:rPr lang="sv-SE" sz="2400" u="sng"/>
              <a:t>DEFINITION</a:t>
            </a:r>
          </a:p>
          <a:p>
            <a:r>
              <a:rPr lang="sv-SE" sz="2000"/>
              <a:t>Människor som har gått på fotboll/ishockey minst någon gång i månaden det senaste året. Detta ger ett underlag på </a:t>
            </a:r>
            <a:br>
              <a:rPr lang="sv-SE" sz="2000"/>
            </a:br>
            <a:r>
              <a:rPr lang="sv-SE" sz="2000"/>
              <a:t>15 procent av befolkningen</a:t>
            </a:r>
          </a:p>
        </p:txBody>
      </p:sp>
      <p:pic>
        <p:nvPicPr>
          <p:cNvPr id="12295" name="Picture 7" descr="idrottspublik"/>
          <p:cNvPicPr>
            <a:picLocks noChangeAspect="1" noChangeArrowheads="1"/>
          </p:cNvPicPr>
          <p:nvPr/>
        </p:nvPicPr>
        <p:blipFill>
          <a:blip r:embed="rId2" cstate="print"/>
          <a:srcRect/>
          <a:stretch>
            <a:fillRect/>
          </a:stretch>
        </p:blipFill>
        <p:spPr bwMode="auto">
          <a:xfrm>
            <a:off x="250825" y="1196975"/>
            <a:ext cx="4321175" cy="21605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7950" y="274638"/>
            <a:ext cx="8229600" cy="1143000"/>
          </a:xfrm>
        </p:spPr>
        <p:txBody>
          <a:bodyPr/>
          <a:lstStyle/>
          <a:p>
            <a:pPr algn="l"/>
            <a:r>
              <a:rPr lang="sv-SE" sz="4800"/>
              <a:t>Aktiehandlare</a:t>
            </a:r>
          </a:p>
        </p:txBody>
      </p:sp>
      <p:sp>
        <p:nvSpPr>
          <p:cNvPr id="13317" name="Rectangle 5"/>
          <p:cNvSpPr>
            <a:spLocks noChangeArrowheads="1"/>
          </p:cNvSpPr>
          <p:nvPr/>
        </p:nvSpPr>
        <p:spPr bwMode="auto">
          <a:xfrm>
            <a:off x="250825" y="4292600"/>
            <a:ext cx="3960813" cy="1981200"/>
          </a:xfrm>
          <a:prstGeom prst="rect">
            <a:avLst/>
          </a:prstGeom>
          <a:noFill/>
          <a:ln w="9525">
            <a:noFill/>
            <a:miter lim="800000"/>
            <a:headEnd/>
            <a:tailEnd/>
          </a:ln>
          <a:effectLst/>
        </p:spPr>
        <p:txBody>
          <a:bodyPr>
            <a:spAutoFit/>
          </a:bodyPr>
          <a:lstStyle/>
          <a:p>
            <a:r>
              <a:rPr lang="sv-SE" sz="2400" u="sng"/>
              <a:t>DEFINITION</a:t>
            </a:r>
          </a:p>
          <a:p>
            <a:r>
              <a:rPr lang="sv-SE" sz="2000"/>
              <a:t>Människor som har handlat med aktier minst fyra gånger det senaste året. Detta ger ett underlag på 9 procent av befolkningen</a:t>
            </a:r>
          </a:p>
        </p:txBody>
      </p:sp>
      <p:pic>
        <p:nvPicPr>
          <p:cNvPr id="13319" name="Picture 7" descr="Aktiehandlare"/>
          <p:cNvPicPr>
            <a:picLocks noChangeAspect="1" noChangeArrowheads="1"/>
          </p:cNvPicPr>
          <p:nvPr/>
        </p:nvPicPr>
        <p:blipFill>
          <a:blip r:embed="rId2" cstate="print"/>
          <a:srcRect/>
          <a:stretch>
            <a:fillRect/>
          </a:stretch>
        </p:blipFill>
        <p:spPr bwMode="auto">
          <a:xfrm>
            <a:off x="250825" y="1268413"/>
            <a:ext cx="2773363" cy="302418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950" y="274638"/>
            <a:ext cx="8229600" cy="1143000"/>
          </a:xfrm>
        </p:spPr>
        <p:txBody>
          <a:bodyPr/>
          <a:lstStyle/>
          <a:p>
            <a:pPr algn="l"/>
            <a:r>
              <a:rPr lang="sv-SE" sz="4800"/>
              <a:t>Biblioteksbesökare</a:t>
            </a:r>
          </a:p>
        </p:txBody>
      </p:sp>
      <p:sp>
        <p:nvSpPr>
          <p:cNvPr id="14341" name="Rectangle 5"/>
          <p:cNvSpPr>
            <a:spLocks noChangeArrowheads="1"/>
          </p:cNvSpPr>
          <p:nvPr/>
        </p:nvSpPr>
        <p:spPr bwMode="auto">
          <a:xfrm>
            <a:off x="250825" y="4292600"/>
            <a:ext cx="3960813" cy="1981200"/>
          </a:xfrm>
          <a:prstGeom prst="rect">
            <a:avLst/>
          </a:prstGeom>
          <a:noFill/>
          <a:ln w="9525">
            <a:noFill/>
            <a:miter lim="800000"/>
            <a:headEnd/>
            <a:tailEnd/>
          </a:ln>
          <a:effectLst/>
        </p:spPr>
        <p:txBody>
          <a:bodyPr>
            <a:spAutoFit/>
          </a:bodyPr>
          <a:lstStyle/>
          <a:p>
            <a:r>
              <a:rPr lang="sv-SE" sz="2400" u="sng"/>
              <a:t>DEFINITION</a:t>
            </a:r>
          </a:p>
          <a:p>
            <a:r>
              <a:rPr lang="sv-SE" sz="2000"/>
              <a:t>Människor som har besökt bibliotek minst någon gång i veckan det senaste året. Detta ger ett underlag på 8 procent av befolkningen</a:t>
            </a:r>
          </a:p>
        </p:txBody>
      </p:sp>
      <p:pic>
        <p:nvPicPr>
          <p:cNvPr id="14343" name="Picture 7" descr="bokl%C3%A4sare"/>
          <p:cNvPicPr>
            <a:picLocks noChangeAspect="1" noChangeArrowheads="1"/>
          </p:cNvPicPr>
          <p:nvPr/>
        </p:nvPicPr>
        <p:blipFill>
          <a:blip r:embed="rId2" cstate="print"/>
          <a:srcRect/>
          <a:stretch>
            <a:fillRect/>
          </a:stretch>
        </p:blipFill>
        <p:spPr bwMode="auto">
          <a:xfrm>
            <a:off x="179388" y="1268413"/>
            <a:ext cx="2830512" cy="29527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950" y="274638"/>
            <a:ext cx="8229600" cy="1143000"/>
          </a:xfrm>
        </p:spPr>
        <p:txBody>
          <a:bodyPr/>
          <a:lstStyle/>
          <a:p>
            <a:pPr algn="l"/>
            <a:r>
              <a:rPr lang="sv-SE" sz="4800"/>
              <a:t>Politiskt engagerade</a:t>
            </a:r>
          </a:p>
        </p:txBody>
      </p:sp>
      <p:sp>
        <p:nvSpPr>
          <p:cNvPr id="15365" name="Rectangle 5"/>
          <p:cNvSpPr>
            <a:spLocks noChangeArrowheads="1"/>
          </p:cNvSpPr>
          <p:nvPr/>
        </p:nvSpPr>
        <p:spPr bwMode="auto">
          <a:xfrm>
            <a:off x="250825" y="4292600"/>
            <a:ext cx="3960813" cy="1981200"/>
          </a:xfrm>
          <a:prstGeom prst="rect">
            <a:avLst/>
          </a:prstGeom>
          <a:noFill/>
          <a:ln w="9525">
            <a:noFill/>
            <a:miter lim="800000"/>
            <a:headEnd/>
            <a:tailEnd/>
          </a:ln>
          <a:effectLst/>
        </p:spPr>
        <p:txBody>
          <a:bodyPr>
            <a:spAutoFit/>
          </a:bodyPr>
          <a:lstStyle/>
          <a:p>
            <a:r>
              <a:rPr lang="sv-SE" sz="2400" u="sng"/>
              <a:t>DEFINITION</a:t>
            </a:r>
          </a:p>
          <a:p>
            <a:r>
              <a:rPr lang="sv-SE" sz="2000"/>
              <a:t>Människor som är medlemmar i något politiskt parti inkl kvinno-/ ungdomsförbund. Detta ger ett underlag på 8 procent av befolkningen</a:t>
            </a:r>
          </a:p>
        </p:txBody>
      </p:sp>
      <p:pic>
        <p:nvPicPr>
          <p:cNvPr id="15367" name="Picture 7" descr="000000voting"/>
          <p:cNvPicPr>
            <a:picLocks noChangeAspect="1" noChangeArrowheads="1"/>
          </p:cNvPicPr>
          <p:nvPr/>
        </p:nvPicPr>
        <p:blipFill>
          <a:blip r:embed="rId2" cstate="print"/>
          <a:srcRect/>
          <a:stretch>
            <a:fillRect/>
          </a:stretch>
        </p:blipFill>
        <p:spPr bwMode="auto">
          <a:xfrm>
            <a:off x="250825" y="1268413"/>
            <a:ext cx="2508250" cy="2952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188913" y="692150"/>
            <a:ext cx="8764587" cy="6164263"/>
          </a:xfrm>
          <a:prstGeom prst="rect">
            <a:avLst/>
          </a:prstGeom>
          <a:noFill/>
          <a:ln w="9525">
            <a:noFill/>
            <a:miter lim="800000"/>
            <a:headEnd/>
            <a:tailEnd/>
          </a:ln>
          <a:effectLst/>
        </p:spPr>
      </p:pic>
      <p:sp>
        <p:nvSpPr>
          <p:cNvPr id="124931" name="Rectangle 3"/>
          <p:cNvSpPr>
            <a:spLocks noGrp="1" noChangeArrowheads="1"/>
          </p:cNvSpPr>
          <p:nvPr>
            <p:ph type="title"/>
          </p:nvPr>
        </p:nvSpPr>
        <p:spPr>
          <a:xfrm>
            <a:off x="468313" y="188913"/>
            <a:ext cx="8229600" cy="633412"/>
          </a:xfrm>
        </p:spPr>
        <p:txBody>
          <a:bodyPr/>
          <a:lstStyle/>
          <a:p>
            <a:r>
              <a:rPr lang="sv-SE" sz="3200">
                <a:solidFill>
                  <a:srgbClr val="336699"/>
                </a:solidFill>
              </a:rPr>
              <a:t>Vad svenska folket oroar sig för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539750" y="2636838"/>
            <a:ext cx="8229600" cy="1143000"/>
          </a:xfrm>
        </p:spPr>
        <p:txBody>
          <a:bodyPr/>
          <a:lstStyle/>
          <a:p>
            <a:r>
              <a:rPr lang="sv-SE" b="1">
                <a:solidFill>
                  <a:srgbClr val="336699"/>
                </a:solidFill>
              </a:rPr>
              <a:t>Politisk opinion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r>
              <a:rPr lang="sv-SE" sz="3200">
                <a:solidFill>
                  <a:srgbClr val="336699"/>
                </a:solidFill>
              </a:rPr>
              <a:t>Intresse för politik (procentbalans)</a:t>
            </a:r>
          </a:p>
        </p:txBody>
      </p:sp>
      <p:graphicFrame>
        <p:nvGraphicFramePr>
          <p:cNvPr id="73733" name="Object 5"/>
          <p:cNvGraphicFramePr>
            <a:graphicFrameLocks noChangeAspect="1"/>
          </p:cNvGraphicFramePr>
          <p:nvPr>
            <p:ph idx="1"/>
          </p:nvPr>
        </p:nvGraphicFramePr>
        <p:xfrm>
          <a:off x="323850" y="1989138"/>
          <a:ext cx="8569325" cy="4079875"/>
        </p:xfrm>
        <a:graphic>
          <a:graphicData uri="http://schemas.openxmlformats.org/presentationml/2006/ole">
            <p:oleObj spid="_x0000_s73733" name="Diagram" r:id="rId3" imgW="5981700" imgH="2847975" progId="Excel.Chart.8">
              <p:embed/>
            </p:oleObj>
          </a:graphicData>
        </a:graphic>
      </p:graphicFrame>
      <p:sp>
        <p:nvSpPr>
          <p:cNvPr id="73735" name="Rectangle 7"/>
          <p:cNvSpPr>
            <a:spLocks noChangeArrowheads="1"/>
          </p:cNvSpPr>
          <p:nvPr/>
        </p:nvSpPr>
        <p:spPr bwMode="auto">
          <a:xfrm>
            <a:off x="250825" y="6151563"/>
            <a:ext cx="8642350" cy="669925"/>
          </a:xfrm>
          <a:prstGeom prst="rect">
            <a:avLst/>
          </a:prstGeom>
          <a:noFill/>
          <a:ln w="9525">
            <a:noFill/>
            <a:miter lim="800000"/>
            <a:headEnd/>
            <a:tailEnd/>
          </a:ln>
          <a:effectLst/>
        </p:spPr>
        <p:txBody>
          <a:bodyPr>
            <a:spAutoFit/>
          </a:bodyPr>
          <a:lstStyle/>
          <a:p>
            <a:r>
              <a:rPr lang="sv-SE" sz="1400" b="1" i="1"/>
              <a:t>Kommentar: </a:t>
            </a:r>
            <a:r>
              <a:rPr lang="sv-SE" sz="1400"/>
              <a:t>procentbalansen anger andelen intresserade minus andelen ointresserade. Skalan går från +100 till -100. </a:t>
            </a:r>
            <a:r>
              <a:rPr lang="sv-SE" sz="1400" b="1"/>
              <a:t>Källa: </a:t>
            </a:r>
            <a:r>
              <a:rPr lang="sv-SE" sz="1400"/>
              <a:t>Riks-SOM 2008</a:t>
            </a:r>
            <a:endParaRPr lang="sv-SE" sz="1400" b="1" i="1"/>
          </a:p>
          <a:p>
            <a:endParaRPr lang="sv-SE" sz="1000" b="1" i="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sv-SE" sz="3200">
                <a:solidFill>
                  <a:srgbClr val="336699"/>
                </a:solidFill>
              </a:rPr>
              <a:t>Nöjd med demokratin i Sverige (procentbalans)</a:t>
            </a:r>
          </a:p>
        </p:txBody>
      </p:sp>
      <p:sp>
        <p:nvSpPr>
          <p:cNvPr id="76804" name="Rectangle 4"/>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nöjda med demokratin minus andelen missnöjda. Skalan går från +100 till -100. </a:t>
            </a:r>
            <a:r>
              <a:rPr lang="sv-SE" sz="1400" b="1"/>
              <a:t>Källa: </a:t>
            </a:r>
            <a:r>
              <a:rPr lang="sv-SE" sz="1400"/>
              <a:t>Riks-SOM 2008</a:t>
            </a:r>
            <a:endParaRPr lang="sv-SE" sz="1400" b="1" i="1"/>
          </a:p>
        </p:txBody>
      </p:sp>
      <p:graphicFrame>
        <p:nvGraphicFramePr>
          <p:cNvPr id="76806" name="Object 6"/>
          <p:cNvGraphicFramePr>
            <a:graphicFrameLocks noChangeAspect="1"/>
          </p:cNvGraphicFramePr>
          <p:nvPr>
            <p:ph idx="1"/>
          </p:nvPr>
        </p:nvGraphicFramePr>
        <p:xfrm>
          <a:off x="179388" y="2009775"/>
          <a:ext cx="8713787" cy="4156075"/>
        </p:xfrm>
        <a:graphic>
          <a:graphicData uri="http://schemas.openxmlformats.org/presentationml/2006/ole">
            <p:oleObj spid="_x0000_s76806" name="Diagram" r:id="rId3" imgW="5991225" imgH="2857500" progId="Excel.Char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sv-SE" sz="3200">
                <a:solidFill>
                  <a:srgbClr val="336699"/>
                </a:solidFill>
              </a:rPr>
              <a:t>Åsikt om det svenska medlemskapet i EU (procentbalans)</a:t>
            </a:r>
          </a:p>
        </p:txBody>
      </p:sp>
      <p:sp>
        <p:nvSpPr>
          <p:cNvPr id="78851"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positiva minus andelen negativa. Skalan går från </a:t>
            </a:r>
            <a:br>
              <a:rPr lang="sv-SE" sz="1400"/>
            </a:br>
            <a:r>
              <a:rPr lang="sv-SE" sz="1400"/>
              <a:t>+100 till -100. </a:t>
            </a:r>
            <a:r>
              <a:rPr lang="sv-SE" sz="1400" b="1"/>
              <a:t>Källa: </a:t>
            </a:r>
            <a:r>
              <a:rPr lang="sv-SE" sz="1400"/>
              <a:t>Riks-SOM 2008</a:t>
            </a:r>
            <a:endParaRPr lang="sv-SE" sz="1400" b="1" i="1"/>
          </a:p>
        </p:txBody>
      </p:sp>
      <p:graphicFrame>
        <p:nvGraphicFramePr>
          <p:cNvPr id="78854" name="Object 6"/>
          <p:cNvGraphicFramePr>
            <a:graphicFrameLocks noChangeAspect="1"/>
          </p:cNvGraphicFramePr>
          <p:nvPr>
            <p:ph idx="1"/>
          </p:nvPr>
        </p:nvGraphicFramePr>
        <p:xfrm>
          <a:off x="179388" y="2101850"/>
          <a:ext cx="8785225" cy="3790950"/>
        </p:xfrm>
        <a:graphic>
          <a:graphicData uri="http://schemas.openxmlformats.org/presentationml/2006/ole">
            <p:oleObj spid="_x0000_s78854" name="Diagram" r:id="rId3" imgW="5915025" imgH="2552700" progId="Excel.Char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80" name="Object 8"/>
          <p:cNvGraphicFramePr>
            <a:graphicFrameLocks noChangeAspect="1"/>
          </p:cNvGraphicFramePr>
          <p:nvPr>
            <p:ph sz="half" idx="2"/>
          </p:nvPr>
        </p:nvGraphicFramePr>
        <p:xfrm>
          <a:off x="395288" y="1676400"/>
          <a:ext cx="8604250" cy="3913188"/>
        </p:xfrm>
        <a:graphic>
          <a:graphicData uri="http://schemas.openxmlformats.org/presentationml/2006/ole">
            <p:oleObj spid="_x0000_s79880" name="Diagram" r:id="rId3" imgW="5886450" imgH="2676525" progId="Excel.Chart.8">
              <p:embed/>
            </p:oleObj>
          </a:graphicData>
        </a:graphic>
      </p:graphicFrame>
      <p:sp>
        <p:nvSpPr>
          <p:cNvPr id="79874" name="Rectangle 2"/>
          <p:cNvSpPr>
            <a:spLocks noGrp="1" noChangeArrowheads="1"/>
          </p:cNvSpPr>
          <p:nvPr>
            <p:ph type="title"/>
          </p:nvPr>
        </p:nvSpPr>
        <p:spPr/>
        <p:txBody>
          <a:bodyPr/>
          <a:lstStyle/>
          <a:p>
            <a:r>
              <a:rPr lang="sv-SE" sz="3200">
                <a:solidFill>
                  <a:srgbClr val="336699"/>
                </a:solidFill>
              </a:rPr>
              <a:t>Ideologisk vänster-/högerposition </a:t>
            </a:r>
            <a:br>
              <a:rPr lang="sv-SE" sz="3200">
                <a:solidFill>
                  <a:srgbClr val="336699"/>
                </a:solidFill>
              </a:rPr>
            </a:br>
            <a:r>
              <a:rPr lang="sv-SE" sz="3200">
                <a:solidFill>
                  <a:srgbClr val="336699"/>
                </a:solidFill>
              </a:rPr>
              <a:t>(procent/procentbalans)</a:t>
            </a:r>
          </a:p>
        </p:txBody>
      </p:sp>
      <p:sp>
        <p:nvSpPr>
          <p:cNvPr id="79875"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klart eller något till höger minus andelen klart eller något till vänster. Skalan går från +100 till -100. </a:t>
            </a:r>
            <a:r>
              <a:rPr lang="sv-SE" sz="1400" b="1"/>
              <a:t>Källa: </a:t>
            </a:r>
            <a:r>
              <a:rPr lang="sv-SE" sz="1400"/>
              <a:t>Riks-SOM 2008</a:t>
            </a:r>
            <a:endParaRPr lang="sv-SE" sz="1400" b="1" i="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sv-SE" sz="3200">
                <a:solidFill>
                  <a:srgbClr val="336699"/>
                </a:solidFill>
              </a:rPr>
              <a:t>Bästa parti (procent)</a:t>
            </a:r>
          </a:p>
        </p:txBody>
      </p:sp>
      <p:sp>
        <p:nvSpPr>
          <p:cNvPr id="80899" name="Rectangle 3"/>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80902" name="Object 6"/>
          <p:cNvGraphicFramePr>
            <a:graphicFrameLocks noChangeAspect="1"/>
          </p:cNvGraphicFramePr>
          <p:nvPr>
            <p:ph idx="1"/>
          </p:nvPr>
        </p:nvGraphicFramePr>
        <p:xfrm>
          <a:off x="276225" y="1157288"/>
          <a:ext cx="7316788" cy="4722812"/>
        </p:xfrm>
        <a:graphic>
          <a:graphicData uri="http://schemas.openxmlformats.org/presentationml/2006/ole">
            <p:oleObj spid="_x0000_s80902" name="Diagram" r:id="rId3" imgW="7362825" imgH="4752975" progId="MSGraph.Chart.8">
              <p:embed followColorScheme="full"/>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title"/>
          </p:nvPr>
        </p:nvSpPr>
        <p:spPr/>
        <p:txBody>
          <a:bodyPr/>
          <a:lstStyle/>
          <a:p>
            <a:r>
              <a:rPr lang="sv-SE" sz="2800">
                <a:solidFill>
                  <a:srgbClr val="336699"/>
                </a:solidFill>
              </a:rPr>
              <a:t>Andel sympatisörer för Sverigedemokraterna samt andra partier som ej är representerade i riksdagen </a:t>
            </a:r>
            <a:br>
              <a:rPr lang="sv-SE" sz="2800">
                <a:solidFill>
                  <a:srgbClr val="336699"/>
                </a:solidFill>
              </a:rPr>
            </a:br>
            <a:r>
              <a:rPr lang="sv-SE" sz="2800">
                <a:solidFill>
                  <a:srgbClr val="336699"/>
                </a:solidFill>
              </a:rPr>
              <a:t>(procent)</a:t>
            </a:r>
          </a:p>
        </p:txBody>
      </p:sp>
      <p:sp>
        <p:nvSpPr>
          <p:cNvPr id="151557" name="Rectangle 5"/>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151561" name="Object 9"/>
          <p:cNvGraphicFramePr>
            <a:graphicFrameLocks noChangeAspect="1"/>
          </p:cNvGraphicFramePr>
          <p:nvPr>
            <p:ph idx="1"/>
          </p:nvPr>
        </p:nvGraphicFramePr>
        <p:xfrm>
          <a:off x="323850" y="1700213"/>
          <a:ext cx="8205788" cy="4525962"/>
        </p:xfrm>
        <a:graphic>
          <a:graphicData uri="http://schemas.openxmlformats.org/presentationml/2006/ole">
            <p:oleObj spid="_x0000_s151561" name="Diagram" r:id="rId3" imgW="8220151"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8313" y="2636838"/>
            <a:ext cx="8229600" cy="1143000"/>
          </a:xfrm>
        </p:spPr>
        <p:txBody>
          <a:bodyPr/>
          <a:lstStyle/>
          <a:p>
            <a:r>
              <a:rPr lang="sv-SE" b="1">
                <a:solidFill>
                  <a:srgbClr val="336699"/>
                </a:solidFill>
              </a:rPr>
              <a:t>Förtroende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sv-SE" sz="3200">
                <a:solidFill>
                  <a:srgbClr val="336699"/>
                </a:solidFill>
              </a:rPr>
              <a:t>Förtroende för regeringen (procentbalans)</a:t>
            </a:r>
          </a:p>
        </p:txBody>
      </p:sp>
      <p:sp>
        <p:nvSpPr>
          <p:cNvPr id="95235"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med stort förtroende minus andelen med litet förtroende. Skalan går från +100 till -100. </a:t>
            </a:r>
            <a:r>
              <a:rPr lang="sv-SE" sz="1400" b="1"/>
              <a:t>Källa: </a:t>
            </a:r>
            <a:r>
              <a:rPr lang="sv-SE" sz="1400"/>
              <a:t>Riks-SOM 2008</a:t>
            </a:r>
            <a:endParaRPr lang="sv-SE" sz="1400" b="1" i="1"/>
          </a:p>
        </p:txBody>
      </p:sp>
      <p:graphicFrame>
        <p:nvGraphicFramePr>
          <p:cNvPr id="95237" name="Object 5"/>
          <p:cNvGraphicFramePr>
            <a:graphicFrameLocks noChangeAspect="1"/>
          </p:cNvGraphicFramePr>
          <p:nvPr>
            <p:ph idx="1"/>
          </p:nvPr>
        </p:nvGraphicFramePr>
        <p:xfrm>
          <a:off x="468313" y="1600200"/>
          <a:ext cx="8205787" cy="4525963"/>
        </p:xfrm>
        <a:graphic>
          <a:graphicData uri="http://schemas.openxmlformats.org/presentationml/2006/ole">
            <p:oleObj spid="_x0000_s95237"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sv-SE" sz="3200">
                <a:solidFill>
                  <a:srgbClr val="336699"/>
                </a:solidFill>
              </a:rPr>
              <a:t>Förtroende för storföretagen (procentbalans)</a:t>
            </a:r>
          </a:p>
        </p:txBody>
      </p:sp>
      <p:sp>
        <p:nvSpPr>
          <p:cNvPr id="99331"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med stort förtroende minus andelen med litet förtroende. Skalan går från +100 till -100. </a:t>
            </a:r>
            <a:r>
              <a:rPr lang="sv-SE" sz="1400" b="1"/>
              <a:t>Källa: </a:t>
            </a:r>
            <a:r>
              <a:rPr lang="sv-SE" sz="1400"/>
              <a:t>Riks-SOM 2008</a:t>
            </a:r>
            <a:endParaRPr lang="sv-SE" sz="1400" b="1" i="1"/>
          </a:p>
        </p:txBody>
      </p:sp>
      <p:graphicFrame>
        <p:nvGraphicFramePr>
          <p:cNvPr id="99333" name="Object 5"/>
          <p:cNvGraphicFramePr>
            <a:graphicFrameLocks noChangeAspect="1"/>
          </p:cNvGraphicFramePr>
          <p:nvPr>
            <p:ph idx="1"/>
          </p:nvPr>
        </p:nvGraphicFramePr>
        <p:xfrm>
          <a:off x="468313" y="1600200"/>
          <a:ext cx="8205787" cy="4525963"/>
        </p:xfrm>
        <a:graphic>
          <a:graphicData uri="http://schemas.openxmlformats.org/presentationml/2006/ole">
            <p:oleObj spid="_x0000_s99333"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srcRect/>
          <a:stretch>
            <a:fillRect/>
          </a:stretch>
        </p:blipFill>
        <p:spPr bwMode="auto">
          <a:xfrm>
            <a:off x="179388" y="1268413"/>
            <a:ext cx="8964612" cy="4964112"/>
          </a:xfrm>
          <a:prstGeom prst="rect">
            <a:avLst/>
          </a:prstGeom>
          <a:noFill/>
          <a:ln w="9525">
            <a:noFill/>
            <a:miter lim="800000"/>
            <a:headEnd/>
            <a:tailEnd/>
          </a:ln>
          <a:effectLst/>
        </p:spPr>
      </p:pic>
      <p:sp>
        <p:nvSpPr>
          <p:cNvPr id="129027" name="Rectangle 3"/>
          <p:cNvSpPr>
            <a:spLocks noGrp="1" noChangeArrowheads="1"/>
          </p:cNvSpPr>
          <p:nvPr>
            <p:ph type="title"/>
          </p:nvPr>
        </p:nvSpPr>
        <p:spPr>
          <a:xfrm>
            <a:off x="457200" y="115888"/>
            <a:ext cx="8229600" cy="1143000"/>
          </a:xfrm>
        </p:spPr>
        <p:txBody>
          <a:bodyPr/>
          <a:lstStyle/>
          <a:p>
            <a:r>
              <a:rPr lang="sv-SE" sz="3200">
                <a:solidFill>
                  <a:srgbClr val="336699"/>
                </a:solidFill>
              </a:rPr>
              <a:t>Åsikt om det svenska EU-medlemskapet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sv-SE" sz="3200">
                <a:solidFill>
                  <a:srgbClr val="336699"/>
                </a:solidFill>
              </a:rPr>
              <a:t>Förtroende för Svenska Kyrkan (procentbalans)</a:t>
            </a:r>
          </a:p>
        </p:txBody>
      </p:sp>
      <p:sp>
        <p:nvSpPr>
          <p:cNvPr id="100355"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med stort förtroende minus andelen med litet förtroende. Skalan går från +100 till -100. </a:t>
            </a:r>
            <a:r>
              <a:rPr lang="sv-SE" sz="1400" b="1"/>
              <a:t>Källa: </a:t>
            </a:r>
            <a:r>
              <a:rPr lang="sv-SE" sz="1400"/>
              <a:t>Riks-SOM 2008</a:t>
            </a:r>
            <a:endParaRPr lang="sv-SE" sz="1400" b="1" i="1"/>
          </a:p>
        </p:txBody>
      </p:sp>
      <p:graphicFrame>
        <p:nvGraphicFramePr>
          <p:cNvPr id="100356"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00356"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sv-SE" sz="3200">
                <a:solidFill>
                  <a:srgbClr val="336699"/>
                </a:solidFill>
              </a:rPr>
              <a:t>Förtroende för kungahuset (procentbalans)</a:t>
            </a:r>
          </a:p>
        </p:txBody>
      </p:sp>
      <p:sp>
        <p:nvSpPr>
          <p:cNvPr id="101379"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med stort förtroende minus andelen med litet förtroende. Skalan går från +100 till -100. </a:t>
            </a:r>
            <a:r>
              <a:rPr lang="sv-SE" sz="1400" b="1"/>
              <a:t>Källa: </a:t>
            </a:r>
            <a:r>
              <a:rPr lang="sv-SE" sz="1400"/>
              <a:t>Riks-SOM 2008</a:t>
            </a:r>
            <a:endParaRPr lang="sv-SE" sz="1400" b="1" i="1"/>
          </a:p>
        </p:txBody>
      </p:sp>
      <p:graphicFrame>
        <p:nvGraphicFramePr>
          <p:cNvPr id="101380"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01380"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sv-SE" sz="3200">
                <a:solidFill>
                  <a:srgbClr val="336699"/>
                </a:solidFill>
              </a:rPr>
              <a:t>Förtroende för forskning (procentbalans)</a:t>
            </a:r>
          </a:p>
        </p:txBody>
      </p:sp>
      <p:sp>
        <p:nvSpPr>
          <p:cNvPr id="102403"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med stort förtroende minus andelen med litet förtroende. Skalan går från +100 till -100. </a:t>
            </a:r>
            <a:r>
              <a:rPr lang="sv-SE" sz="1400" b="1"/>
              <a:t>Källa: </a:t>
            </a:r>
            <a:r>
              <a:rPr lang="sv-SE" sz="1400"/>
              <a:t>Riks-SOM 2008</a:t>
            </a:r>
            <a:endParaRPr lang="sv-SE" sz="1400" b="1" i="1"/>
          </a:p>
        </p:txBody>
      </p:sp>
      <p:graphicFrame>
        <p:nvGraphicFramePr>
          <p:cNvPr id="102404"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02404"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286000"/>
            <a:ext cx="8229600" cy="1143000"/>
          </a:xfrm>
        </p:spPr>
        <p:txBody>
          <a:bodyPr/>
          <a:lstStyle/>
          <a:p>
            <a:r>
              <a:rPr lang="sv-SE" sz="4000" b="1">
                <a:solidFill>
                  <a:srgbClr val="336699"/>
                </a:solidFill>
              </a:rPr>
              <a:t>Åsikter om förslag i den </a:t>
            </a:r>
            <a:br>
              <a:rPr lang="sv-SE" sz="4000" b="1">
                <a:solidFill>
                  <a:srgbClr val="336699"/>
                </a:solidFill>
              </a:rPr>
            </a:br>
            <a:r>
              <a:rPr lang="sv-SE" sz="4000" b="1">
                <a:solidFill>
                  <a:srgbClr val="336699"/>
                </a:solidFill>
              </a:rPr>
              <a:t>politiska debatten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sv-SE" sz="3200">
                <a:solidFill>
                  <a:srgbClr val="336699"/>
                </a:solidFill>
              </a:rPr>
              <a:t>Förslag – Minska den offentliga sektorn (procentbalans)</a:t>
            </a:r>
          </a:p>
        </p:txBody>
      </p:sp>
      <p:sp>
        <p:nvSpPr>
          <p:cNvPr id="103427"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som anser att det är ett bra förslag minus andelen som anser att det är ett dåligt förslag. Skalan går från +100 till -100. </a:t>
            </a:r>
            <a:r>
              <a:rPr lang="sv-SE" sz="1400" b="1"/>
              <a:t>Källa: </a:t>
            </a:r>
            <a:r>
              <a:rPr lang="sv-SE" sz="1400"/>
              <a:t>Riks-SOM 2008</a:t>
            </a:r>
            <a:endParaRPr lang="sv-SE" sz="1400" b="1" i="1"/>
          </a:p>
        </p:txBody>
      </p:sp>
      <p:graphicFrame>
        <p:nvGraphicFramePr>
          <p:cNvPr id="103428"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03428"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sv-SE" sz="3200">
                <a:solidFill>
                  <a:srgbClr val="336699"/>
                </a:solidFill>
              </a:rPr>
              <a:t>Förslag – Ta emot </a:t>
            </a:r>
            <a:r>
              <a:rPr lang="sv-SE" sz="3200" u="sng">
                <a:solidFill>
                  <a:srgbClr val="336699"/>
                </a:solidFill>
              </a:rPr>
              <a:t>färre</a:t>
            </a:r>
            <a:r>
              <a:rPr lang="sv-SE" sz="3200">
                <a:solidFill>
                  <a:srgbClr val="336699"/>
                </a:solidFill>
              </a:rPr>
              <a:t> flyktingar i Sverige (procentbalans)</a:t>
            </a:r>
          </a:p>
        </p:txBody>
      </p:sp>
      <p:sp>
        <p:nvSpPr>
          <p:cNvPr id="108547"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som anser att det är ett bra förslag minus andelen som anser att det är ett dåligt förslag. Skalan går från +100 till -100. </a:t>
            </a:r>
            <a:r>
              <a:rPr lang="sv-SE" sz="1400" b="1"/>
              <a:t>Källa: </a:t>
            </a:r>
            <a:r>
              <a:rPr lang="sv-SE" sz="1400"/>
              <a:t>Riks-SOM 2008</a:t>
            </a:r>
            <a:endParaRPr lang="sv-SE" sz="1400" b="1" i="1"/>
          </a:p>
        </p:txBody>
      </p:sp>
      <p:graphicFrame>
        <p:nvGraphicFramePr>
          <p:cNvPr id="108548"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08548"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sv-SE" sz="3200">
                <a:solidFill>
                  <a:srgbClr val="336699"/>
                </a:solidFill>
              </a:rPr>
              <a:t>Förslag – Satsa på ett samhälle med ökad jämställdhet mellan kvinnor och män (procentbalans)</a:t>
            </a:r>
          </a:p>
        </p:txBody>
      </p:sp>
      <p:sp>
        <p:nvSpPr>
          <p:cNvPr id="109571"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som anser att det är ett bra förslag minus andelen som anser att det är ett dåligt förslag. Skalan går från +100 till -100. </a:t>
            </a:r>
            <a:r>
              <a:rPr lang="sv-SE" sz="1400" b="1"/>
              <a:t>Källa: </a:t>
            </a:r>
            <a:r>
              <a:rPr lang="sv-SE" sz="1400"/>
              <a:t>Riks-SOM 2008</a:t>
            </a:r>
            <a:endParaRPr lang="sv-SE" sz="1400" b="1" i="1"/>
          </a:p>
        </p:txBody>
      </p:sp>
      <p:graphicFrame>
        <p:nvGraphicFramePr>
          <p:cNvPr id="109572"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09572"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sv-SE" sz="3200">
                <a:solidFill>
                  <a:srgbClr val="336699"/>
                </a:solidFill>
              </a:rPr>
              <a:t>Förslag – Satsa på ett miljövänligt samhälle även om det innebär låg eller ingen tillväxt (procentbalans)</a:t>
            </a:r>
          </a:p>
        </p:txBody>
      </p:sp>
      <p:sp>
        <p:nvSpPr>
          <p:cNvPr id="110595"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som anser att det är ett bra förslag minus andelen som anser att det är ett dåligt förslag. Skalan går från +100 till -100. </a:t>
            </a:r>
            <a:r>
              <a:rPr lang="sv-SE" sz="1400" b="1"/>
              <a:t>Källa: </a:t>
            </a:r>
            <a:r>
              <a:rPr lang="sv-SE" sz="1400"/>
              <a:t>Riks-SOM 2008</a:t>
            </a:r>
            <a:endParaRPr lang="sv-SE" sz="1400" b="1" i="1"/>
          </a:p>
        </p:txBody>
      </p:sp>
      <p:graphicFrame>
        <p:nvGraphicFramePr>
          <p:cNvPr id="110596"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10596"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sv-SE" sz="3200">
                <a:solidFill>
                  <a:srgbClr val="336699"/>
                </a:solidFill>
              </a:rPr>
              <a:t>Förslag – Inför republik med vald president (procentbalans)</a:t>
            </a:r>
          </a:p>
        </p:txBody>
      </p:sp>
      <p:sp>
        <p:nvSpPr>
          <p:cNvPr id="111619" name="Rectangle 3"/>
          <p:cNvSpPr>
            <a:spLocks noChangeArrowheads="1"/>
          </p:cNvSpPr>
          <p:nvPr/>
        </p:nvSpPr>
        <p:spPr bwMode="auto">
          <a:xfrm>
            <a:off x="250825" y="6151563"/>
            <a:ext cx="8642350" cy="517525"/>
          </a:xfrm>
          <a:prstGeom prst="rect">
            <a:avLst/>
          </a:prstGeom>
          <a:noFill/>
          <a:ln w="9525">
            <a:noFill/>
            <a:miter lim="800000"/>
            <a:headEnd/>
            <a:tailEnd/>
          </a:ln>
          <a:effectLst/>
        </p:spPr>
        <p:txBody>
          <a:bodyPr>
            <a:spAutoFit/>
          </a:bodyPr>
          <a:lstStyle/>
          <a:p>
            <a:r>
              <a:rPr lang="sv-SE" sz="1400" b="1" i="1"/>
              <a:t>Kommentar: </a:t>
            </a:r>
            <a:r>
              <a:rPr lang="sv-SE" sz="1400"/>
              <a:t>procentbalansen anger andelen som anser att det är ett bra förslag minus andelen som anser att det är ett dåligt förslag. Skalan går från +100 till -100. </a:t>
            </a:r>
            <a:r>
              <a:rPr lang="sv-SE" sz="1400" b="1"/>
              <a:t>Källa: </a:t>
            </a:r>
            <a:r>
              <a:rPr lang="sv-SE" sz="1400"/>
              <a:t>Riks-SOM 2008</a:t>
            </a:r>
            <a:endParaRPr lang="sv-SE" sz="1400" b="1" i="1"/>
          </a:p>
        </p:txBody>
      </p:sp>
      <p:graphicFrame>
        <p:nvGraphicFramePr>
          <p:cNvPr id="111620"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11620"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90550" y="2573338"/>
            <a:ext cx="8229600" cy="1143000"/>
          </a:xfrm>
        </p:spPr>
        <p:txBody>
          <a:bodyPr/>
          <a:lstStyle/>
          <a:p>
            <a:r>
              <a:rPr lang="sv-SE" b="1">
                <a:solidFill>
                  <a:srgbClr val="336699"/>
                </a:solidFill>
              </a:rPr>
              <a:t>Livsstil och värderingar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sv-SE">
                <a:solidFill>
                  <a:srgbClr val="336699"/>
                </a:solidFill>
              </a:rPr>
              <a:t>Nöjd med demokratin (procent)</a:t>
            </a:r>
          </a:p>
        </p:txBody>
      </p:sp>
      <p:pic>
        <p:nvPicPr>
          <p:cNvPr id="130051" name="Picture 3"/>
          <p:cNvPicPr>
            <a:picLocks noChangeAspect="1" noChangeArrowheads="1"/>
          </p:cNvPicPr>
          <p:nvPr/>
        </p:nvPicPr>
        <p:blipFill>
          <a:blip r:embed="rId2" cstate="print"/>
          <a:srcRect/>
          <a:stretch>
            <a:fillRect/>
          </a:stretch>
        </p:blipFill>
        <p:spPr bwMode="auto">
          <a:xfrm>
            <a:off x="250825" y="1892300"/>
            <a:ext cx="8713788" cy="4200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134147" name="Object 3"/>
          <p:cNvGraphicFramePr>
            <a:graphicFrameLocks noChangeAspect="1"/>
          </p:cNvGraphicFramePr>
          <p:nvPr>
            <p:ph idx="1"/>
          </p:nvPr>
        </p:nvGraphicFramePr>
        <p:xfrm>
          <a:off x="468313" y="1600200"/>
          <a:ext cx="8205787" cy="4525963"/>
        </p:xfrm>
        <a:graphic>
          <a:graphicData uri="http://schemas.openxmlformats.org/presentationml/2006/ole">
            <p:oleObj spid="_x0000_s134147" name="Diagram" r:id="rId3" imgW="8220151" imgH="4533900" progId="MSGraph.Chart.8">
              <p:embed followColorScheme="full"/>
            </p:oleObj>
          </a:graphicData>
        </a:graphic>
      </p:graphicFrame>
      <p:sp>
        <p:nvSpPr>
          <p:cNvPr id="134148" name="Rectangle 4"/>
          <p:cNvSpPr>
            <a:spLocks noGrp="1" noChangeArrowheads="1"/>
          </p:cNvSpPr>
          <p:nvPr>
            <p:ph type="title"/>
          </p:nvPr>
        </p:nvSpPr>
        <p:spPr>
          <a:noFill/>
          <a:ln/>
        </p:spPr>
        <p:txBody>
          <a:bodyPr/>
          <a:lstStyle/>
          <a:p>
            <a:r>
              <a:rPr lang="sv-SE" sz="4000">
                <a:solidFill>
                  <a:srgbClr val="336699"/>
                </a:solidFill>
              </a:rPr>
              <a:t>Intresse för miljöfrågor </a:t>
            </a:r>
            <a:r>
              <a:rPr lang="sv-SE" sz="2400">
                <a:solidFill>
                  <a:srgbClr val="336699"/>
                </a:solidFill>
              </a:rPr>
              <a:t>(medelvärde 0-10)</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135171" name="Object 3"/>
          <p:cNvGraphicFramePr>
            <a:graphicFrameLocks noChangeAspect="1"/>
          </p:cNvGraphicFramePr>
          <p:nvPr>
            <p:ph idx="1"/>
          </p:nvPr>
        </p:nvGraphicFramePr>
        <p:xfrm>
          <a:off x="468313" y="1600200"/>
          <a:ext cx="8205787" cy="4525963"/>
        </p:xfrm>
        <a:graphic>
          <a:graphicData uri="http://schemas.openxmlformats.org/presentationml/2006/ole">
            <p:oleObj spid="_x0000_s135171" name="Diagram" r:id="rId3" imgW="8220151" imgH="4533900" progId="MSGraph.Chart.8">
              <p:embed followColorScheme="full"/>
            </p:oleObj>
          </a:graphicData>
        </a:graphic>
      </p:graphicFrame>
      <p:sp>
        <p:nvSpPr>
          <p:cNvPr id="135172" name="Rectangle 4"/>
          <p:cNvSpPr>
            <a:spLocks noGrp="1" noChangeArrowheads="1"/>
          </p:cNvSpPr>
          <p:nvPr>
            <p:ph type="title"/>
          </p:nvPr>
        </p:nvSpPr>
        <p:spPr>
          <a:noFill/>
          <a:ln/>
        </p:spPr>
        <p:txBody>
          <a:bodyPr/>
          <a:lstStyle/>
          <a:p>
            <a:r>
              <a:rPr lang="sv-SE" sz="4000">
                <a:solidFill>
                  <a:srgbClr val="336699"/>
                </a:solidFill>
              </a:rPr>
              <a:t>Intresse för sport </a:t>
            </a:r>
            <a:r>
              <a:rPr lang="sv-SE" sz="2400">
                <a:solidFill>
                  <a:srgbClr val="336699"/>
                </a:solidFill>
              </a:rPr>
              <a:t>(medelvärde 0-10)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136195" name="Object 3"/>
          <p:cNvGraphicFramePr>
            <a:graphicFrameLocks noChangeAspect="1"/>
          </p:cNvGraphicFramePr>
          <p:nvPr>
            <p:ph idx="1"/>
          </p:nvPr>
        </p:nvGraphicFramePr>
        <p:xfrm>
          <a:off x="468313" y="1600200"/>
          <a:ext cx="8205787" cy="4525963"/>
        </p:xfrm>
        <a:graphic>
          <a:graphicData uri="http://schemas.openxmlformats.org/presentationml/2006/ole">
            <p:oleObj spid="_x0000_s136195" name="Diagram" r:id="rId3" imgW="8220151" imgH="4533900" progId="MSGraph.Chart.8">
              <p:embed followColorScheme="full"/>
            </p:oleObj>
          </a:graphicData>
        </a:graphic>
      </p:graphicFrame>
      <p:sp>
        <p:nvSpPr>
          <p:cNvPr id="136196" name="Rectangle 4"/>
          <p:cNvSpPr>
            <a:spLocks noGrp="1" noChangeArrowheads="1"/>
          </p:cNvSpPr>
          <p:nvPr>
            <p:ph type="title"/>
          </p:nvPr>
        </p:nvSpPr>
        <p:spPr>
          <a:noFill/>
          <a:ln/>
        </p:spPr>
        <p:txBody>
          <a:bodyPr/>
          <a:lstStyle/>
          <a:p>
            <a:r>
              <a:rPr lang="sv-SE" sz="4000">
                <a:solidFill>
                  <a:srgbClr val="336699"/>
                </a:solidFill>
              </a:rPr>
              <a:t>Intresse för kultur </a:t>
            </a:r>
            <a:r>
              <a:rPr lang="sv-SE" sz="2400">
                <a:solidFill>
                  <a:srgbClr val="336699"/>
                </a:solidFill>
              </a:rPr>
              <a:t>(medelvärde 0-10)</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sv-SE" sz="4000">
                <a:solidFill>
                  <a:srgbClr val="336699"/>
                </a:solidFill>
              </a:rPr>
              <a:t>Viktiga värden i livet - del 1 </a:t>
            </a:r>
            <a:br>
              <a:rPr lang="sv-SE" sz="4000">
                <a:solidFill>
                  <a:srgbClr val="336699"/>
                </a:solidFill>
              </a:rPr>
            </a:br>
            <a:r>
              <a:rPr lang="sv-SE" sz="2800">
                <a:solidFill>
                  <a:srgbClr val="336699"/>
                </a:solidFill>
              </a:rPr>
              <a:t>(procent mycket viktigt)</a:t>
            </a:r>
          </a:p>
        </p:txBody>
      </p:sp>
      <p:sp>
        <p:nvSpPr>
          <p:cNvPr id="137219" name="Rectangle 3"/>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137220"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37220" name="Diagram" r:id="rId3" imgW="8220075"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118788"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18788" name="Diagram" r:id="rId3" imgW="8220075" imgH="4533900" progId="MSGraph.Chart.8">
              <p:embed followColorScheme="full"/>
            </p:oleObj>
          </a:graphicData>
        </a:graphic>
      </p:graphicFrame>
      <p:sp>
        <p:nvSpPr>
          <p:cNvPr id="118790" name="Rectangle 6"/>
          <p:cNvSpPr>
            <a:spLocks noGrp="1" noChangeArrowheads="1"/>
          </p:cNvSpPr>
          <p:nvPr>
            <p:ph type="title"/>
          </p:nvPr>
        </p:nvSpPr>
        <p:spPr>
          <a:noFill/>
          <a:ln/>
        </p:spPr>
        <p:txBody>
          <a:bodyPr/>
          <a:lstStyle/>
          <a:p>
            <a:r>
              <a:rPr lang="sv-SE" sz="4000">
                <a:solidFill>
                  <a:srgbClr val="336699"/>
                </a:solidFill>
              </a:rPr>
              <a:t>Viktiga värden i livet - del 2 </a:t>
            </a:r>
            <a:br>
              <a:rPr lang="sv-SE" sz="4000">
                <a:solidFill>
                  <a:srgbClr val="336699"/>
                </a:solidFill>
              </a:rPr>
            </a:br>
            <a:r>
              <a:rPr lang="sv-SE" sz="2800">
                <a:solidFill>
                  <a:srgbClr val="336699"/>
                </a:solidFill>
              </a:rPr>
              <a:t>(procent mycket viktigt)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sv-SE" sz="3600">
                <a:solidFill>
                  <a:srgbClr val="336699"/>
                </a:solidFill>
              </a:rPr>
              <a:t>Tillit till andra människor (procent)</a:t>
            </a:r>
          </a:p>
        </p:txBody>
      </p:sp>
      <p:sp>
        <p:nvSpPr>
          <p:cNvPr id="119811" name="Rectangle 3"/>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119812"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19812" name="Diagram" r:id="rId3" imgW="8220151"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sv-SE" sz="3600">
                <a:solidFill>
                  <a:srgbClr val="336699"/>
                </a:solidFill>
              </a:rPr>
              <a:t>Självuppskattad hälsa (medelvärde)</a:t>
            </a:r>
          </a:p>
        </p:txBody>
      </p:sp>
      <p:sp>
        <p:nvSpPr>
          <p:cNvPr id="145411" name="Rectangle 3"/>
          <p:cNvSpPr>
            <a:spLocks noChangeArrowheads="1"/>
          </p:cNvSpPr>
          <p:nvPr/>
        </p:nvSpPr>
        <p:spPr bwMode="auto">
          <a:xfrm>
            <a:off x="179388" y="6021388"/>
            <a:ext cx="8642350" cy="942975"/>
          </a:xfrm>
          <a:prstGeom prst="rect">
            <a:avLst/>
          </a:prstGeom>
          <a:noFill/>
          <a:ln w="9525">
            <a:noFill/>
            <a:miter lim="800000"/>
            <a:headEnd/>
            <a:tailEnd/>
          </a:ln>
          <a:effectLst/>
        </p:spPr>
        <p:txBody>
          <a:bodyPr>
            <a:spAutoFit/>
          </a:bodyPr>
          <a:lstStyle/>
          <a:p>
            <a:r>
              <a:rPr lang="sv-SE" sz="1400" b="1"/>
              <a:t>Källa: </a:t>
            </a:r>
            <a:r>
              <a:rPr lang="sv-SE" sz="1400"/>
              <a:t>Riks-SOM 2008</a:t>
            </a:r>
          </a:p>
          <a:p>
            <a:r>
              <a:rPr lang="sv-SE" sz="1400" b="1" i="1"/>
              <a:t>Kommentar</a:t>
            </a:r>
            <a:r>
              <a:rPr lang="sv-SE" sz="1400" b="1"/>
              <a:t>: </a:t>
            </a:r>
            <a:r>
              <a:rPr lang="sv-SE" sz="1400"/>
              <a:t>Skalan går egentligen från 0 till 10. Här visas endast den del av skalan inom vilken variansen ryms, det vill säga från 7 till 8 procent.</a:t>
            </a:r>
            <a:endParaRPr lang="sv-SE" sz="1400" b="1" i="1"/>
          </a:p>
          <a:p>
            <a:endParaRPr lang="sv-SE" sz="1400" b="1" i="1"/>
          </a:p>
        </p:txBody>
      </p:sp>
      <p:graphicFrame>
        <p:nvGraphicFramePr>
          <p:cNvPr id="145412"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45412" name="Diagram" r:id="rId3" imgW="8220151"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115888"/>
            <a:ext cx="8229600" cy="1143000"/>
          </a:xfrm>
        </p:spPr>
        <p:txBody>
          <a:bodyPr/>
          <a:lstStyle/>
          <a:p>
            <a:r>
              <a:rPr lang="sv-SE" sz="4000">
                <a:solidFill>
                  <a:srgbClr val="336699"/>
                </a:solidFill>
              </a:rPr>
              <a:t>Nöjd med livet </a:t>
            </a:r>
            <a:r>
              <a:rPr lang="sv-SE" sz="2800">
                <a:solidFill>
                  <a:srgbClr val="336699"/>
                </a:solidFill>
              </a:rPr>
              <a:t>(procent ”Mycket nöjd”)</a:t>
            </a:r>
          </a:p>
        </p:txBody>
      </p:sp>
      <p:sp>
        <p:nvSpPr>
          <p:cNvPr id="141315" name="Rectangle 3"/>
          <p:cNvSpPr>
            <a:spLocks noChangeArrowheads="1"/>
          </p:cNvSpPr>
          <p:nvPr/>
        </p:nvSpPr>
        <p:spPr bwMode="auto">
          <a:xfrm>
            <a:off x="250825" y="6364288"/>
            <a:ext cx="8642350" cy="304800"/>
          </a:xfrm>
          <a:prstGeom prst="rect">
            <a:avLst/>
          </a:prstGeom>
          <a:noFill/>
          <a:ln w="9525">
            <a:noFill/>
            <a:miter lim="800000"/>
            <a:headEnd/>
            <a:tailEnd/>
          </a:ln>
          <a:effectLst/>
        </p:spPr>
        <p:txBody>
          <a:bodyPr>
            <a:spAutoFit/>
          </a:bodyPr>
          <a:lstStyle/>
          <a:p>
            <a:r>
              <a:rPr lang="sv-SE" sz="1400" b="1"/>
              <a:t>Källa: </a:t>
            </a:r>
            <a:r>
              <a:rPr lang="sv-SE" sz="1400"/>
              <a:t>Riks-SOM 2008</a:t>
            </a:r>
            <a:endParaRPr lang="sv-SE" sz="1400" b="1" i="1"/>
          </a:p>
        </p:txBody>
      </p:sp>
      <p:graphicFrame>
        <p:nvGraphicFramePr>
          <p:cNvPr id="141316" name="Object 4"/>
          <p:cNvGraphicFramePr>
            <a:graphicFrameLocks noChangeAspect="1"/>
          </p:cNvGraphicFramePr>
          <p:nvPr>
            <p:ph idx="1"/>
          </p:nvPr>
        </p:nvGraphicFramePr>
        <p:xfrm>
          <a:off x="468313" y="1600200"/>
          <a:ext cx="8205787" cy="4525963"/>
        </p:xfrm>
        <a:graphic>
          <a:graphicData uri="http://schemas.openxmlformats.org/presentationml/2006/ole">
            <p:oleObj spid="_x0000_s141316" name="Diagram" r:id="rId3" imgW="8220151"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44450"/>
            <a:ext cx="8229600" cy="1143000"/>
          </a:xfrm>
        </p:spPr>
        <p:txBody>
          <a:bodyPr/>
          <a:lstStyle/>
          <a:p>
            <a:r>
              <a:rPr lang="sv-SE" sz="3200">
                <a:solidFill>
                  <a:srgbClr val="336699"/>
                </a:solidFill>
              </a:rPr>
              <a:t>Sammanfattning - Teatern i samhället</a:t>
            </a:r>
          </a:p>
        </p:txBody>
      </p:sp>
      <p:sp>
        <p:nvSpPr>
          <p:cNvPr id="146435" name="Rectangle 3"/>
          <p:cNvSpPr>
            <a:spLocks noGrp="1" noChangeArrowheads="1"/>
          </p:cNvSpPr>
          <p:nvPr>
            <p:ph type="body" idx="1"/>
          </p:nvPr>
        </p:nvSpPr>
        <p:spPr>
          <a:xfrm>
            <a:off x="457200" y="1600200"/>
            <a:ext cx="8229600" cy="4781550"/>
          </a:xfrm>
        </p:spPr>
        <p:txBody>
          <a:bodyPr/>
          <a:lstStyle/>
          <a:p>
            <a:pPr marL="609600" indent="-609600"/>
            <a:r>
              <a:rPr lang="sv-SE" sz="2800"/>
              <a:t>Teatern som upplevelse är fortsatt väl förankrad i det svenska samhället </a:t>
            </a:r>
            <a:br>
              <a:rPr lang="sv-SE" sz="2800"/>
            </a:br>
            <a:endParaRPr lang="sv-SE" sz="2800"/>
          </a:p>
          <a:p>
            <a:pPr marL="609600" indent="-609600"/>
            <a:r>
              <a:rPr lang="sv-SE" sz="2800"/>
              <a:t>Nära hälften av befolkningen går åtminstone på någon föreställning om året (42 procent) </a:t>
            </a:r>
          </a:p>
          <a:p>
            <a:pPr marL="609600" indent="-609600"/>
            <a:endParaRPr lang="sv-SE" sz="2800"/>
          </a:p>
          <a:p>
            <a:pPr marL="609600" indent="-609600"/>
            <a:r>
              <a:rPr lang="sv-SE" sz="2800"/>
              <a:t>Men trenden är svagt vikande. Framförallt är det i de besöksintensiva grupperna högutbildade och akademiker/högre tjänstemän som andelen besökare har minskat</a:t>
            </a:r>
          </a:p>
          <a:p>
            <a:pPr marL="609600" indent="-609600">
              <a:buFontTx/>
              <a:buNone/>
            </a:pPr>
            <a:endParaRPr lang="sv-SE" sz="2800"/>
          </a:p>
          <a:p>
            <a:pPr marL="609600" indent="-609600"/>
            <a:endParaRPr lang="sv-SE" sz="2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44450"/>
            <a:ext cx="8229600" cy="1143000"/>
          </a:xfrm>
        </p:spPr>
        <p:txBody>
          <a:bodyPr/>
          <a:lstStyle/>
          <a:p>
            <a:r>
              <a:rPr lang="sv-SE" sz="3600">
                <a:solidFill>
                  <a:srgbClr val="336699"/>
                </a:solidFill>
              </a:rPr>
              <a:t>Sammanfattning – Publiken idag</a:t>
            </a:r>
          </a:p>
        </p:txBody>
      </p:sp>
      <p:sp>
        <p:nvSpPr>
          <p:cNvPr id="150531" name="Rectangle 3"/>
          <p:cNvSpPr>
            <a:spLocks noGrp="1" noChangeArrowheads="1"/>
          </p:cNvSpPr>
          <p:nvPr>
            <p:ph type="body" idx="1"/>
          </p:nvPr>
        </p:nvSpPr>
        <p:spPr>
          <a:xfrm>
            <a:off x="457200" y="1600200"/>
            <a:ext cx="8229600" cy="4781550"/>
          </a:xfrm>
        </p:spPr>
        <p:txBody>
          <a:bodyPr/>
          <a:lstStyle/>
          <a:p>
            <a:pPr marL="609600" indent="-609600">
              <a:lnSpc>
                <a:spcPct val="80000"/>
              </a:lnSpc>
            </a:pPr>
            <a:r>
              <a:rPr lang="sv-SE" sz="2400"/>
              <a:t>Det finns inget som tyder på att teknikinnehav, internetanvändning och nedladdning negativt påverkar teaterbesöken</a:t>
            </a:r>
            <a:br>
              <a:rPr lang="sv-SE" sz="2400"/>
            </a:br>
            <a:endParaRPr lang="sv-SE" sz="2400"/>
          </a:p>
          <a:p>
            <a:pPr marL="609600" indent="-609600">
              <a:lnSpc>
                <a:spcPct val="80000"/>
              </a:lnSpc>
            </a:pPr>
            <a:r>
              <a:rPr lang="sv-SE" sz="2400"/>
              <a:t>Tvärtom finns det betydligt fler frekventa teaterbesökare bland nedladdare än bland de som aldrig laddar ner. Också bland de som tankar hem böcker finns det klart fler frekventa teaterbesökare än snittet </a:t>
            </a:r>
            <a:br>
              <a:rPr lang="sv-SE" sz="2400"/>
            </a:br>
            <a:endParaRPr lang="sv-SE" sz="2400"/>
          </a:p>
          <a:p>
            <a:pPr marL="609600" indent="-609600">
              <a:lnSpc>
                <a:spcPct val="80000"/>
              </a:lnSpc>
            </a:pPr>
            <a:r>
              <a:rPr lang="sv-SE" sz="2400"/>
              <a:t>Det finns även ett mycket tydligt positivt samband mellan biobesök och teaterbesök. Det är med andra ord en grupp som söker flera olika sorters underhållning utanför hemmet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115888"/>
            <a:ext cx="8229600" cy="633412"/>
          </a:xfrm>
        </p:spPr>
        <p:txBody>
          <a:bodyPr/>
          <a:lstStyle/>
          <a:p>
            <a:r>
              <a:rPr lang="sv-SE" sz="2800">
                <a:solidFill>
                  <a:srgbClr val="336699"/>
                </a:solidFill>
              </a:rPr>
              <a:t>Avveckla eller använda kärnkraften 1986-2008</a:t>
            </a:r>
          </a:p>
        </p:txBody>
      </p:sp>
      <p:pic>
        <p:nvPicPr>
          <p:cNvPr id="131075" name="Picture 3"/>
          <p:cNvPicPr>
            <a:picLocks noChangeAspect="1" noChangeArrowheads="1"/>
          </p:cNvPicPr>
          <p:nvPr/>
        </p:nvPicPr>
        <p:blipFill>
          <a:blip r:embed="rId2" cstate="print"/>
          <a:srcRect/>
          <a:stretch>
            <a:fillRect/>
          </a:stretch>
        </p:blipFill>
        <p:spPr bwMode="auto">
          <a:xfrm>
            <a:off x="179388" y="836613"/>
            <a:ext cx="8043862" cy="6021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44450"/>
            <a:ext cx="8229600" cy="1143000"/>
          </a:xfrm>
        </p:spPr>
        <p:txBody>
          <a:bodyPr/>
          <a:lstStyle/>
          <a:p>
            <a:r>
              <a:rPr lang="sv-SE" sz="3200">
                <a:solidFill>
                  <a:srgbClr val="336699"/>
                </a:solidFill>
              </a:rPr>
              <a:t>Sammanfattning – Vilka är publiken?</a:t>
            </a:r>
          </a:p>
        </p:txBody>
      </p:sp>
      <p:sp>
        <p:nvSpPr>
          <p:cNvPr id="147459" name="Rectangle 3"/>
          <p:cNvSpPr>
            <a:spLocks noGrp="1" noChangeArrowheads="1"/>
          </p:cNvSpPr>
          <p:nvPr>
            <p:ph type="body" idx="1"/>
          </p:nvPr>
        </p:nvSpPr>
        <p:spPr/>
        <p:txBody>
          <a:bodyPr/>
          <a:lstStyle/>
          <a:p>
            <a:pPr marL="609600" indent="-609600">
              <a:lnSpc>
                <a:spcPct val="80000"/>
              </a:lnSpc>
            </a:pPr>
            <a:r>
              <a:rPr lang="sv-SE" sz="2000"/>
              <a:t>Teaterpubliken är betydligt mer politiskt engagerad än genomsnittet</a:t>
            </a:r>
            <a:br>
              <a:rPr lang="sv-SE" sz="2000"/>
            </a:br>
            <a:endParaRPr lang="sv-SE" sz="2000"/>
          </a:p>
          <a:p>
            <a:pPr marL="609600" indent="-609600">
              <a:lnSpc>
                <a:spcPct val="80000"/>
              </a:lnSpc>
            </a:pPr>
            <a:r>
              <a:rPr lang="sv-SE" sz="2000"/>
              <a:t>Utöver ett uttalat intresse för kulturfrågor så är de också mer intresserade av miljöfrågor än andra grupper. De är ideologiskt mer till höger än snittet och mer välvilligt inställda till EU</a:t>
            </a:r>
            <a:br>
              <a:rPr lang="sv-SE" sz="2000"/>
            </a:br>
            <a:endParaRPr lang="sv-SE" sz="2000"/>
          </a:p>
          <a:p>
            <a:pPr marL="609600" indent="-609600">
              <a:lnSpc>
                <a:spcPct val="80000"/>
              </a:lnSpc>
            </a:pPr>
            <a:r>
              <a:rPr lang="sv-SE" sz="2000"/>
              <a:t>De tycks överlag mer medkännande och har en öppnare inställning än allmänheten avseende exempelvis jämlikhet och flyktingpolitik</a:t>
            </a:r>
            <a:br>
              <a:rPr lang="sv-SE" sz="2000"/>
            </a:br>
            <a:endParaRPr lang="sv-SE" sz="2000"/>
          </a:p>
          <a:p>
            <a:pPr marL="609600" indent="-609600">
              <a:lnSpc>
                <a:spcPct val="80000"/>
              </a:lnSpc>
            </a:pPr>
            <a:r>
              <a:rPr lang="sv-SE" sz="2000"/>
              <a:t>Teaterpubliken värderar fred, jämlikhet och vänskap högre än andra</a:t>
            </a:r>
            <a:br>
              <a:rPr lang="sv-SE" sz="2000"/>
            </a:br>
            <a:endParaRPr lang="sv-SE" sz="2000"/>
          </a:p>
          <a:p>
            <a:pPr marL="609600" indent="-609600">
              <a:lnSpc>
                <a:spcPct val="80000"/>
              </a:lnSpc>
            </a:pPr>
            <a:r>
              <a:rPr lang="sv-SE" sz="2000"/>
              <a:t>Dessutom litar teaterpubliken mer på sina medmänniskor, de upplever sig ha bättre hälsa än många andra och tillhör de som är mest nöjda med sina liv</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252413" y="-100013"/>
            <a:ext cx="9577388" cy="7029451"/>
          </a:xfrm>
          <a:prstGeom prst="rect">
            <a:avLst/>
          </a:prstGeom>
          <a:solidFill>
            <a:schemeClr val="tx1"/>
          </a:solidFill>
          <a:ln w="9525">
            <a:solidFill>
              <a:schemeClr val="tx1"/>
            </a:solidFill>
            <a:miter lim="800000"/>
            <a:headEnd/>
            <a:tailEnd/>
          </a:ln>
          <a:effectLst/>
        </p:spPr>
        <p:txBody>
          <a:bodyPr wrap="none" anchor="ctr"/>
          <a:lstStyle/>
          <a:p>
            <a:pPr algn="ctr"/>
            <a:endParaRPr lang="sv-SE" b="1">
              <a:solidFill>
                <a:srgbClr val="FFCCCC"/>
              </a:solidFill>
            </a:endParaRPr>
          </a:p>
        </p:txBody>
      </p:sp>
      <p:sp>
        <p:nvSpPr>
          <p:cNvPr id="132099" name="Rectangle 3"/>
          <p:cNvSpPr>
            <a:spLocks noGrp="1" noChangeArrowheads="1"/>
          </p:cNvSpPr>
          <p:nvPr>
            <p:ph type="title"/>
          </p:nvPr>
        </p:nvSpPr>
        <p:spPr>
          <a:xfrm>
            <a:off x="611188" y="2790825"/>
            <a:ext cx="5267325" cy="1143000"/>
          </a:xfrm>
        </p:spPr>
        <p:txBody>
          <a:bodyPr/>
          <a:lstStyle/>
          <a:p>
            <a:pPr algn="r"/>
            <a:r>
              <a:rPr lang="sv-SE" sz="6600" b="1">
                <a:solidFill>
                  <a:srgbClr val="FFCCCC"/>
                </a:solidFill>
              </a:rPr>
              <a:t>Nya </a:t>
            </a:r>
            <a:br>
              <a:rPr lang="sv-SE" sz="6600" b="1">
                <a:solidFill>
                  <a:srgbClr val="FFCCCC"/>
                </a:solidFill>
              </a:rPr>
            </a:br>
            <a:r>
              <a:rPr lang="sv-SE" sz="6600" b="1">
                <a:solidFill>
                  <a:srgbClr val="FFCCCC"/>
                </a:solidFill>
              </a:rPr>
              <a:t>vanor</a:t>
            </a:r>
            <a:endParaRPr lang="sv-SE" sz="6600">
              <a:solidFill>
                <a:srgbClr val="FFCCCC"/>
              </a:solidFill>
            </a:endParaRPr>
          </a:p>
        </p:txBody>
      </p:sp>
      <p:pic>
        <p:nvPicPr>
          <p:cNvPr id="132100" name="Picture 4" descr="amd_ivy_bean2"/>
          <p:cNvPicPr>
            <a:picLocks noChangeAspect="1" noChangeArrowheads="1"/>
          </p:cNvPicPr>
          <p:nvPr/>
        </p:nvPicPr>
        <p:blipFill>
          <a:blip r:embed="rId2" cstate="print"/>
          <a:srcRect/>
          <a:stretch>
            <a:fillRect/>
          </a:stretch>
        </p:blipFill>
        <p:spPr bwMode="auto">
          <a:xfrm>
            <a:off x="6088063" y="-26988"/>
            <a:ext cx="3092450" cy="4292601"/>
          </a:xfrm>
          <a:prstGeom prst="rect">
            <a:avLst/>
          </a:prstGeom>
          <a:noFill/>
        </p:spPr>
      </p:pic>
      <p:pic>
        <p:nvPicPr>
          <p:cNvPr id="132101" name="Picture 5" descr="334_mother_baby_computer"/>
          <p:cNvPicPr>
            <a:picLocks noChangeAspect="1" noChangeArrowheads="1"/>
          </p:cNvPicPr>
          <p:nvPr/>
        </p:nvPicPr>
        <p:blipFill>
          <a:blip r:embed="rId3" cstate="print"/>
          <a:srcRect/>
          <a:stretch>
            <a:fillRect/>
          </a:stretch>
        </p:blipFill>
        <p:spPr bwMode="auto">
          <a:xfrm>
            <a:off x="34925" y="3776663"/>
            <a:ext cx="3181350" cy="31813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457200" y="44450"/>
            <a:ext cx="8229600" cy="1143000"/>
          </a:xfrm>
        </p:spPr>
        <p:txBody>
          <a:bodyPr/>
          <a:lstStyle/>
          <a:p>
            <a:r>
              <a:rPr lang="sv-SE" sz="3600">
                <a:solidFill>
                  <a:srgbClr val="336699"/>
                </a:solidFill>
              </a:rPr>
              <a:t>Tekniktillgång i hushållet</a:t>
            </a:r>
          </a:p>
        </p:txBody>
      </p:sp>
      <p:pic>
        <p:nvPicPr>
          <p:cNvPr id="35845" name="Picture 5"/>
          <p:cNvPicPr>
            <a:picLocks noChangeAspect="1" noChangeArrowheads="1"/>
          </p:cNvPicPr>
          <p:nvPr/>
        </p:nvPicPr>
        <p:blipFill>
          <a:blip r:embed="rId2" cstate="print"/>
          <a:srcRect/>
          <a:stretch>
            <a:fillRect/>
          </a:stretch>
        </p:blipFill>
        <p:spPr bwMode="auto">
          <a:xfrm>
            <a:off x="107950" y="1677988"/>
            <a:ext cx="8882063" cy="477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457200" y="115888"/>
            <a:ext cx="8229600" cy="1143000"/>
          </a:xfrm>
        </p:spPr>
        <p:txBody>
          <a:bodyPr/>
          <a:lstStyle/>
          <a:p>
            <a:r>
              <a:rPr lang="sv-SE" sz="3200">
                <a:solidFill>
                  <a:srgbClr val="336699"/>
                </a:solidFill>
              </a:rPr>
              <a:t>Morgontidningsläsning och prenumeration</a:t>
            </a:r>
          </a:p>
        </p:txBody>
      </p:sp>
      <p:pic>
        <p:nvPicPr>
          <p:cNvPr id="33797" name="Picture 5"/>
          <p:cNvPicPr>
            <a:picLocks noChangeAspect="1" noChangeArrowheads="1"/>
          </p:cNvPicPr>
          <p:nvPr/>
        </p:nvPicPr>
        <p:blipFill>
          <a:blip r:embed="rId2" cstate="print"/>
          <a:srcRect/>
          <a:stretch>
            <a:fillRect/>
          </a:stretch>
        </p:blipFill>
        <p:spPr bwMode="auto">
          <a:xfrm>
            <a:off x="179388" y="2060575"/>
            <a:ext cx="8820150" cy="381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1102</TotalTime>
  <Words>1114</Words>
  <Application>Microsoft Office PowerPoint</Application>
  <PresentationFormat>Bildspel på skärmen (4:3)</PresentationFormat>
  <Paragraphs>126</Paragraphs>
  <Slides>60</Slides>
  <Notes>0</Notes>
  <HiddenSlides>0</HiddenSlides>
  <MMClips>0</MMClips>
  <ScaleCrop>false</ScaleCrop>
  <HeadingPairs>
    <vt:vector size="8" baseType="variant">
      <vt:variant>
        <vt:lpstr>Använt teckensnitt</vt:lpstr>
      </vt:variant>
      <vt:variant>
        <vt:i4>2</vt:i4>
      </vt:variant>
      <vt:variant>
        <vt:lpstr>Tema</vt:lpstr>
      </vt:variant>
      <vt:variant>
        <vt:i4>1</vt:i4>
      </vt:variant>
      <vt:variant>
        <vt:lpstr>Serverprogram för OLE-inbäddning</vt:lpstr>
      </vt:variant>
      <vt:variant>
        <vt:i4>2</vt:i4>
      </vt:variant>
      <vt:variant>
        <vt:lpstr>Bildrubriker</vt:lpstr>
      </vt:variant>
      <vt:variant>
        <vt:i4>60</vt:i4>
      </vt:variant>
    </vt:vector>
  </HeadingPairs>
  <TitlesOfParts>
    <vt:vector size="65" baseType="lpstr">
      <vt:lpstr>Arial</vt:lpstr>
      <vt:lpstr>Impact</vt:lpstr>
      <vt:lpstr>Standardformgivning</vt:lpstr>
      <vt:lpstr>Microsoft Graph-diagram</vt:lpstr>
      <vt:lpstr>Microsoft Office Excel-diagram</vt:lpstr>
      <vt:lpstr>Teatern i samhället</vt:lpstr>
      <vt:lpstr>20 år av förändring </vt:lpstr>
      <vt:lpstr>Vad svenska folket oroar sig för</vt:lpstr>
      <vt:lpstr>Åsikt om det svenska EU-medlemskapet</vt:lpstr>
      <vt:lpstr>Nöjd med demokratin (procent)</vt:lpstr>
      <vt:lpstr>Avveckla eller använda kärnkraften 1986-2008</vt:lpstr>
      <vt:lpstr>Nya  vanor</vt:lpstr>
      <vt:lpstr>Tekniktillgång i hushållet</vt:lpstr>
      <vt:lpstr>Morgontidningsläsning och prenumeration</vt:lpstr>
      <vt:lpstr>Nyhetskonsumtion bland universitetsstudenter 2000-2008</vt:lpstr>
      <vt:lpstr>Nyhetskonsumtion bland universitetsstudenter 2000-2008</vt:lpstr>
      <vt:lpstr>Bild 12</vt:lpstr>
      <vt:lpstr>Regelbundna alkoholvanor</vt:lpstr>
      <vt:lpstr>Från 80-tal till 00-tal</vt:lpstr>
      <vt:lpstr>Teaterbesök 1989-2008 (procent)</vt:lpstr>
      <vt:lpstr>Kön - Teaterbesök 1989-2008 (procent)</vt:lpstr>
      <vt:lpstr>Ålder - Teaterbesök 1989-2008 (procent)</vt:lpstr>
      <vt:lpstr>Utbildning - Teaterbesök 1989-2008 (procent)</vt:lpstr>
      <vt:lpstr>Subjektiv klass - Teaterbesök 1989-2008 (procent)</vt:lpstr>
      <vt:lpstr>Förhållandet mellan teaterbesök och teknik (procent)</vt:lpstr>
      <vt:lpstr>Förhållandet mellan teaterbesök och teknik (procent)</vt:lpstr>
      <vt:lpstr>Attityder och värderingar hos teaterpubliken och andra grupper </vt:lpstr>
      <vt:lpstr>Teaterpubliken</vt:lpstr>
      <vt:lpstr>Kyrkobesökare</vt:lpstr>
      <vt:lpstr>Dataspelare</vt:lpstr>
      <vt:lpstr>Idrottspubliken</vt:lpstr>
      <vt:lpstr>Aktiehandlare</vt:lpstr>
      <vt:lpstr>Biblioteksbesökare</vt:lpstr>
      <vt:lpstr>Politiskt engagerade</vt:lpstr>
      <vt:lpstr>Politisk opinion</vt:lpstr>
      <vt:lpstr>Intresse för politik (procentbalans)</vt:lpstr>
      <vt:lpstr>Nöjd med demokratin i Sverige (procentbalans)</vt:lpstr>
      <vt:lpstr>Åsikt om det svenska medlemskapet i EU (procentbalans)</vt:lpstr>
      <vt:lpstr>Ideologisk vänster-/högerposition  (procent/procentbalans)</vt:lpstr>
      <vt:lpstr>Bästa parti (procent)</vt:lpstr>
      <vt:lpstr>Andel sympatisörer för Sverigedemokraterna samt andra partier som ej är representerade i riksdagen  (procent)</vt:lpstr>
      <vt:lpstr>Förtroende</vt:lpstr>
      <vt:lpstr>Förtroende för regeringen (procentbalans)</vt:lpstr>
      <vt:lpstr>Förtroende för storföretagen (procentbalans)</vt:lpstr>
      <vt:lpstr>Förtroende för Svenska Kyrkan (procentbalans)</vt:lpstr>
      <vt:lpstr>Förtroende för kungahuset (procentbalans)</vt:lpstr>
      <vt:lpstr>Förtroende för forskning (procentbalans)</vt:lpstr>
      <vt:lpstr>Åsikter om förslag i den  politiska debatten</vt:lpstr>
      <vt:lpstr>Förslag – Minska den offentliga sektorn (procentbalans)</vt:lpstr>
      <vt:lpstr>Förslag – Ta emot färre flyktingar i Sverige (procentbalans)</vt:lpstr>
      <vt:lpstr>Förslag – Satsa på ett samhälle med ökad jämställdhet mellan kvinnor och män (procentbalans)</vt:lpstr>
      <vt:lpstr>Förslag – Satsa på ett miljövänligt samhälle även om det innebär låg eller ingen tillväxt (procentbalans)</vt:lpstr>
      <vt:lpstr>Förslag – Inför republik med vald president (procentbalans)</vt:lpstr>
      <vt:lpstr>Livsstil och värderingar</vt:lpstr>
      <vt:lpstr>Intresse för miljöfrågor (medelvärde 0-10)</vt:lpstr>
      <vt:lpstr>Intresse för sport (medelvärde 0-10)</vt:lpstr>
      <vt:lpstr>Intresse för kultur (medelvärde 0-10)</vt:lpstr>
      <vt:lpstr>Viktiga värden i livet - del 1  (procent mycket viktigt)</vt:lpstr>
      <vt:lpstr>Viktiga värden i livet - del 2  (procent mycket viktigt)</vt:lpstr>
      <vt:lpstr>Tillit till andra människor (procent)</vt:lpstr>
      <vt:lpstr>Självuppskattad hälsa (medelvärde)</vt:lpstr>
      <vt:lpstr>Nöjd med livet (procent ”Mycket nöjd”)</vt:lpstr>
      <vt:lpstr>Sammanfattning - Teatern i samhället</vt:lpstr>
      <vt:lpstr>Sammanfattning – Publiken idag</vt:lpstr>
      <vt:lpstr>Sammanfattning – Vilka är publiken?</vt:lpstr>
    </vt:vector>
  </TitlesOfParts>
  <Company>Fastighetsägarna Gfr Service 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Teatern i samhället</dc:title>
  <dc:creator>Rudolf Antoni</dc:creator>
  <cp:lastModifiedBy>Helena</cp:lastModifiedBy>
  <cp:revision>67</cp:revision>
  <dcterms:created xsi:type="dcterms:W3CDTF">2009-06-22T09:54:24Z</dcterms:created>
  <dcterms:modified xsi:type="dcterms:W3CDTF">2012-10-22T14:05:04Z</dcterms:modified>
</cp:coreProperties>
</file>